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7" r:id="rId3"/>
    <p:sldId id="277" r:id="rId4"/>
    <p:sldId id="272" r:id="rId5"/>
    <p:sldId id="302" r:id="rId6"/>
    <p:sldId id="269" r:id="rId7"/>
    <p:sldId id="293" r:id="rId8"/>
    <p:sldId id="275" r:id="rId9"/>
    <p:sldId id="294" r:id="rId10"/>
    <p:sldId id="327" r:id="rId11"/>
    <p:sldId id="270" r:id="rId12"/>
    <p:sldId id="271" r:id="rId13"/>
    <p:sldId id="298" r:id="rId14"/>
    <p:sldId id="338" r:id="rId15"/>
    <p:sldId id="321" r:id="rId16"/>
    <p:sldId id="330" r:id="rId17"/>
    <p:sldId id="307" r:id="rId18"/>
    <p:sldId id="322" r:id="rId19"/>
    <p:sldId id="299" r:id="rId20"/>
    <p:sldId id="336" r:id="rId21"/>
    <p:sldId id="340" r:id="rId22"/>
    <p:sldId id="332" r:id="rId23"/>
    <p:sldId id="333" r:id="rId24"/>
    <p:sldId id="308" r:id="rId25"/>
    <p:sldId id="341" r:id="rId26"/>
    <p:sldId id="310" r:id="rId27"/>
    <p:sldId id="309" r:id="rId28"/>
    <p:sldId id="312" r:id="rId29"/>
    <p:sldId id="311" r:id="rId30"/>
    <p:sldId id="323" r:id="rId31"/>
    <p:sldId id="324" r:id="rId32"/>
    <p:sldId id="325" r:id="rId33"/>
    <p:sldId id="289" r:id="rId34"/>
    <p:sldId id="290" r:id="rId35"/>
    <p:sldId id="291" r:id="rId36"/>
    <p:sldId id="292" r:id="rId37"/>
    <p:sldId id="305" r:id="rId38"/>
    <p:sldId id="30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E7B6E-8174-3243-A79C-ED99BF8A36AF}" v="68" dt="2018-07-30T12:51:14.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70607"/>
  </p:normalViewPr>
  <p:slideViewPr>
    <p:cSldViewPr snapToGrid="0" snapToObjects="1">
      <p:cViewPr varScale="1">
        <p:scale>
          <a:sx n="76" d="100"/>
          <a:sy n="76" d="100"/>
        </p:scale>
        <p:origin x="1624"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Fazzaro" userId="d98c8c33-1c2f-43b0-8243-6f2ce4f3dbf5" providerId="ADAL" clId="{93965F4A-E056-EB47-8A0E-13AA6604A994}"/>
    <pc:docChg chg="undo delSld modSld">
      <pc:chgData name="Jon Fazzaro" userId="d98c8c33-1c2f-43b0-8243-6f2ce4f3dbf5" providerId="ADAL" clId="{93965F4A-E056-EB47-8A0E-13AA6604A994}" dt="2018-07-30T12:51:14.315" v="65" actId="20577"/>
      <pc:docMkLst>
        <pc:docMk/>
      </pc:docMkLst>
      <pc:sldChg chg="modNotesTx">
        <pc:chgData name="Jon Fazzaro" userId="d98c8c33-1c2f-43b0-8243-6f2ce4f3dbf5" providerId="ADAL" clId="{93965F4A-E056-EB47-8A0E-13AA6604A994}" dt="2018-07-30T12:46:15.484" v="0" actId="20577"/>
        <pc:sldMkLst>
          <pc:docMk/>
          <pc:sldMk cId="1053952170" sldId="256"/>
        </pc:sldMkLst>
      </pc:sldChg>
      <pc:sldChg chg="modNotesTx">
        <pc:chgData name="Jon Fazzaro" userId="d98c8c33-1c2f-43b0-8243-6f2ce4f3dbf5" providerId="ADAL" clId="{93965F4A-E056-EB47-8A0E-13AA6604A994}" dt="2018-07-30T12:46:44.074" v="5" actId="20577"/>
        <pc:sldMkLst>
          <pc:docMk/>
          <pc:sldMk cId="587503735" sldId="257"/>
        </pc:sldMkLst>
      </pc:sldChg>
      <pc:sldChg chg="del">
        <pc:chgData name="Jon Fazzaro" userId="d98c8c33-1c2f-43b0-8243-6f2ce4f3dbf5" providerId="ADAL" clId="{93965F4A-E056-EB47-8A0E-13AA6604A994}" dt="2018-07-30T12:46:27.227" v="2" actId="2696"/>
        <pc:sldMkLst>
          <pc:docMk/>
          <pc:sldMk cId="1548945484" sldId="267"/>
        </pc:sldMkLst>
      </pc:sldChg>
      <pc:sldChg chg="modNotesTx">
        <pc:chgData name="Jon Fazzaro" userId="d98c8c33-1c2f-43b0-8243-6f2ce4f3dbf5" providerId="ADAL" clId="{93965F4A-E056-EB47-8A0E-13AA6604A994}" dt="2018-07-30T12:47:49.560" v="21" actId="20577"/>
        <pc:sldMkLst>
          <pc:docMk/>
          <pc:sldMk cId="1023876376" sldId="269"/>
        </pc:sldMkLst>
      </pc:sldChg>
      <pc:sldChg chg="modNotesTx">
        <pc:chgData name="Jon Fazzaro" userId="d98c8c33-1c2f-43b0-8243-6f2ce4f3dbf5" providerId="ADAL" clId="{93965F4A-E056-EB47-8A0E-13AA6604A994}" dt="2018-07-30T12:47:31.895" v="13" actId="20577"/>
        <pc:sldMkLst>
          <pc:docMk/>
          <pc:sldMk cId="4046644390" sldId="272"/>
        </pc:sldMkLst>
      </pc:sldChg>
      <pc:sldChg chg="modNotesTx">
        <pc:chgData name="Jon Fazzaro" userId="d98c8c33-1c2f-43b0-8243-6f2ce4f3dbf5" providerId="ADAL" clId="{93965F4A-E056-EB47-8A0E-13AA6604A994}" dt="2018-07-30T12:47:21.280" v="12" actId="20577"/>
        <pc:sldMkLst>
          <pc:docMk/>
          <pc:sldMk cId="1649913829" sldId="277"/>
        </pc:sldMkLst>
      </pc:sldChg>
      <pc:sldChg chg="modNotesTx">
        <pc:chgData name="Jon Fazzaro" userId="d98c8c33-1c2f-43b0-8243-6f2ce4f3dbf5" providerId="ADAL" clId="{93965F4A-E056-EB47-8A0E-13AA6604A994}" dt="2018-07-30T12:51:14.315" v="65" actId="20577"/>
        <pc:sldMkLst>
          <pc:docMk/>
          <pc:sldMk cId="1522073076" sldId="289"/>
        </pc:sldMkLst>
      </pc:sldChg>
      <pc:sldChg chg="modNotesTx">
        <pc:chgData name="Jon Fazzaro" userId="d98c8c33-1c2f-43b0-8243-6f2ce4f3dbf5" providerId="ADAL" clId="{93965F4A-E056-EB47-8A0E-13AA6604A994}" dt="2018-07-30T12:48:29.839" v="24" actId="20577"/>
        <pc:sldMkLst>
          <pc:docMk/>
          <pc:sldMk cId="2285972982" sldId="298"/>
        </pc:sldMkLst>
      </pc:sldChg>
      <pc:sldChg chg="modNotesTx">
        <pc:chgData name="Jon Fazzaro" userId="d98c8c33-1c2f-43b0-8243-6f2ce4f3dbf5" providerId="ADAL" clId="{93965F4A-E056-EB47-8A0E-13AA6604A994}" dt="2018-07-30T12:50:38.570" v="60" actId="20577"/>
        <pc:sldMkLst>
          <pc:docMk/>
          <pc:sldMk cId="1982977647" sldId="311"/>
        </pc:sldMkLst>
      </pc:sldChg>
      <pc:sldChg chg="modNotesTx">
        <pc:chgData name="Jon Fazzaro" userId="d98c8c33-1c2f-43b0-8243-6f2ce4f3dbf5" providerId="ADAL" clId="{93965F4A-E056-EB47-8A0E-13AA6604A994}" dt="2018-07-30T12:50:15.476" v="57" actId="20577"/>
        <pc:sldMkLst>
          <pc:docMk/>
          <pc:sldMk cId="620290065" sldId="312"/>
        </pc:sldMkLst>
      </pc:sldChg>
      <pc:sldChg chg="modNotesTx">
        <pc:chgData name="Jon Fazzaro" userId="d98c8c33-1c2f-43b0-8243-6f2ce4f3dbf5" providerId="ADAL" clId="{93965F4A-E056-EB47-8A0E-13AA6604A994}" dt="2018-07-30T12:49:07.270" v="48" actId="20577"/>
        <pc:sldMkLst>
          <pc:docMk/>
          <pc:sldMk cId="3728369504" sldId="321"/>
        </pc:sldMkLst>
      </pc:sldChg>
      <pc:sldChg chg="modNotesTx">
        <pc:chgData name="Jon Fazzaro" userId="d98c8c33-1c2f-43b0-8243-6f2ce4f3dbf5" providerId="ADAL" clId="{93965F4A-E056-EB47-8A0E-13AA6604A994}" dt="2018-07-30T12:49:26.261" v="53" actId="20577"/>
        <pc:sldMkLst>
          <pc:docMk/>
          <pc:sldMk cId="1873173702" sldId="322"/>
        </pc:sldMkLst>
      </pc:sldChg>
      <pc:sldChg chg="modNotesTx">
        <pc:chgData name="Jon Fazzaro" userId="d98c8c33-1c2f-43b0-8243-6f2ce4f3dbf5" providerId="ADAL" clId="{93965F4A-E056-EB47-8A0E-13AA6604A994}" dt="2018-07-30T12:51:01.873" v="63" actId="20577"/>
        <pc:sldMkLst>
          <pc:docMk/>
          <pc:sldMk cId="1721235106" sldId="323"/>
        </pc:sldMkLst>
      </pc:sldChg>
      <pc:sldChg chg="modNotesTx">
        <pc:chgData name="Jon Fazzaro" userId="d98c8c33-1c2f-43b0-8243-6f2ce4f3dbf5" providerId="ADAL" clId="{93965F4A-E056-EB47-8A0E-13AA6604A994}" dt="2018-07-30T12:48:13.446" v="22" actId="20577"/>
        <pc:sldMkLst>
          <pc:docMk/>
          <pc:sldMk cId="613686369" sldId="327"/>
        </pc:sldMkLst>
      </pc:sldChg>
      <pc:sldChg chg="modNotesTx">
        <pc:chgData name="Jon Fazzaro" userId="d98c8c33-1c2f-43b0-8243-6f2ce4f3dbf5" providerId="ADAL" clId="{93965F4A-E056-EB47-8A0E-13AA6604A994}" dt="2018-07-30T12:49:18.388" v="52" actId="20577"/>
        <pc:sldMkLst>
          <pc:docMk/>
          <pc:sldMk cId="3337913391" sldId="330"/>
        </pc:sldMkLst>
      </pc:sldChg>
      <pc:sldChg chg="modNotesTx">
        <pc:chgData name="Jon Fazzaro" userId="d98c8c33-1c2f-43b0-8243-6f2ce4f3dbf5" providerId="ADAL" clId="{93965F4A-E056-EB47-8A0E-13AA6604A994}" dt="2018-07-30T12:49:47.973" v="55" actId="20577"/>
        <pc:sldMkLst>
          <pc:docMk/>
          <pc:sldMk cId="1402588787" sldId="332"/>
        </pc:sldMkLst>
      </pc:sldChg>
      <pc:sldChg chg="modNotesTx">
        <pc:chgData name="Jon Fazzaro" userId="d98c8c33-1c2f-43b0-8243-6f2ce4f3dbf5" providerId="ADAL" clId="{93965F4A-E056-EB47-8A0E-13AA6604A994}" dt="2018-07-30T12:48:41.524" v="26" actId="20577"/>
        <pc:sldMkLst>
          <pc:docMk/>
          <pc:sldMk cId="2907259062" sldId="338"/>
        </pc:sldMkLst>
      </pc:sldChg>
      <pc:sldChg chg="modNotesTx">
        <pc:chgData name="Jon Fazzaro" userId="d98c8c33-1c2f-43b0-8243-6f2ce4f3dbf5" providerId="ADAL" clId="{93965F4A-E056-EB47-8A0E-13AA6604A994}" dt="2018-07-30T12:49:38.227" v="54" actId="20577"/>
        <pc:sldMkLst>
          <pc:docMk/>
          <pc:sldMk cId="3970209827" sldId="340"/>
        </pc:sldMkLst>
      </pc:sldChg>
      <pc:sldChg chg="modNotesTx">
        <pc:chgData name="Jon Fazzaro" userId="d98c8c33-1c2f-43b0-8243-6f2ce4f3dbf5" providerId="ADAL" clId="{93965F4A-E056-EB47-8A0E-13AA6604A994}" dt="2018-07-30T12:50:01.116" v="56" actId="20577"/>
        <pc:sldMkLst>
          <pc:docMk/>
          <pc:sldMk cId="800124556" sldId="341"/>
        </pc:sldMkLst>
      </pc:sldChg>
      <pc:sldChg chg="del">
        <pc:chgData name="Jon Fazzaro" userId="d98c8c33-1c2f-43b0-8243-6f2ce4f3dbf5" providerId="ADAL" clId="{93965F4A-E056-EB47-8A0E-13AA6604A994}" dt="2018-07-30T12:46:22.170" v="1" actId="2696"/>
        <pc:sldMkLst>
          <pc:docMk/>
          <pc:sldMk cId="4190604632"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5E246-E542-594E-BB4E-E0FB5E3EC9B0}"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0B8BA-BEC4-A647-B92E-584E730136E1}" type="slidenum">
              <a:rPr lang="en-US" smtClean="0"/>
              <a:t>‹#›</a:t>
            </a:fld>
            <a:endParaRPr lang="en-US"/>
          </a:p>
        </p:txBody>
      </p:sp>
    </p:spTree>
    <p:extLst>
      <p:ext uri="{BB962C8B-B14F-4D97-AF65-F5344CB8AC3E}">
        <p14:creationId xmlns:p14="http://schemas.microsoft.com/office/powerpoint/2010/main" val="233558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1</a:t>
            </a:fld>
            <a:endParaRPr lang="en-US"/>
          </a:p>
        </p:txBody>
      </p:sp>
    </p:spTree>
    <p:extLst>
      <p:ext uri="{BB962C8B-B14F-4D97-AF65-F5344CB8AC3E}">
        <p14:creationId xmlns:p14="http://schemas.microsoft.com/office/powerpoint/2010/main" val="390828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this guy.</a:t>
            </a:r>
          </a:p>
          <a:p>
            <a:endParaRPr lang="en-US" dirty="0"/>
          </a:p>
          <a:p>
            <a:r>
              <a:rPr lang="en-US" b="1" dirty="0"/>
              <a:t>The slowness of knowledge work.</a:t>
            </a:r>
          </a:p>
          <a:p>
            <a:endParaRPr lang="en-US" dirty="0"/>
          </a:p>
          <a:p>
            <a:r>
              <a:rPr lang="en-US" dirty="0"/>
              <a:t>The slowness of knowledge work is an illusion </a:t>
            </a:r>
          </a:p>
          <a:p>
            <a:r>
              <a:rPr lang="en-US" dirty="0"/>
              <a:t>based on our expectations of manual work. </a:t>
            </a:r>
          </a:p>
          <a:p>
            <a:endParaRPr lang="en-US" dirty="0"/>
          </a:p>
          <a:p>
            <a:r>
              <a:rPr lang="en-US" dirty="0"/>
              <a:t>We completely discount the cost of the creative, generative work inherent in it,</a:t>
            </a:r>
          </a:p>
          <a:p>
            <a:r>
              <a:rPr lang="en-US" dirty="0"/>
              <a:t>And we expect to be able treat it like linear task work.</a:t>
            </a:r>
          </a:p>
          <a:p>
            <a:endParaRPr lang="en-US" dirty="0"/>
          </a:p>
          <a:p>
            <a:r>
              <a:rPr lang="en-US" dirty="0"/>
              <a:t>This inevitably disappoints everyone.</a:t>
            </a:r>
          </a:p>
          <a:p>
            <a:endParaRPr lang="en-US" dirty="0"/>
          </a:p>
          <a:p>
            <a:r>
              <a:rPr lang="en-US" dirty="0"/>
              <a:t>So, how do we make </a:t>
            </a:r>
            <a:r>
              <a:rPr lang="en-US" i="1" dirty="0"/>
              <a:t>this</a:t>
            </a:r>
            <a:r>
              <a:rPr lang="en-US" dirty="0"/>
              <a:t> faster?</a:t>
            </a:r>
          </a:p>
          <a:p>
            <a:endParaRPr lang="en-US" dirty="0"/>
          </a:p>
          <a:p>
            <a:r>
              <a:rPr lang="en-US" dirty="0"/>
              <a:t>We have to think about going faster </a:t>
            </a:r>
            <a:r>
              <a:rPr lang="en-US" i="1" dirty="0"/>
              <a:t>differently</a:t>
            </a:r>
            <a:r>
              <a:rPr lang="en-US" dirty="0"/>
              <a:t>.</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10</a:t>
            </a:fld>
            <a:endParaRPr lang="en-US"/>
          </a:p>
        </p:txBody>
      </p:sp>
    </p:spTree>
    <p:extLst>
      <p:ext uri="{BB962C8B-B14F-4D97-AF65-F5344CB8AC3E}">
        <p14:creationId xmlns:p14="http://schemas.microsoft.com/office/powerpoint/2010/main" val="29749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Wrinkle in Time?</a:t>
            </a:r>
          </a:p>
          <a:p>
            <a:r>
              <a:rPr lang="en-US" i="1" dirty="0"/>
              <a:t>Not the movie</a:t>
            </a:r>
            <a:endParaRPr lang="en-US" dirty="0"/>
          </a:p>
          <a:p>
            <a:endParaRPr lang="en-US" dirty="0"/>
          </a:p>
          <a:p>
            <a:r>
              <a:rPr lang="en-US" dirty="0"/>
              <a:t>Traditionally, we think of the shortest distance between two points as a straight line. To get to point B, we just have to slog it out.</a:t>
            </a:r>
          </a:p>
        </p:txBody>
      </p:sp>
      <p:sp>
        <p:nvSpPr>
          <p:cNvPr id="4" name="Slide Number Placeholder 3"/>
          <p:cNvSpPr>
            <a:spLocks noGrp="1"/>
          </p:cNvSpPr>
          <p:nvPr>
            <p:ph type="sldNum" sz="quarter" idx="10"/>
          </p:nvPr>
        </p:nvSpPr>
        <p:spPr/>
        <p:txBody>
          <a:bodyPr/>
          <a:lstStyle/>
          <a:p>
            <a:fld id="{B4A0B8BA-BEC4-A647-B92E-584E730136E1}" type="slidenum">
              <a:rPr lang="en-US" smtClean="0"/>
              <a:t>11</a:t>
            </a:fld>
            <a:endParaRPr lang="en-US"/>
          </a:p>
        </p:txBody>
      </p:sp>
    </p:spTree>
    <p:extLst>
      <p:ext uri="{BB962C8B-B14F-4D97-AF65-F5344CB8AC3E}">
        <p14:creationId xmlns:p14="http://schemas.microsoft.com/office/powerpoint/2010/main" val="75907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Tesseract</a:t>
            </a:r>
          </a:p>
          <a:p>
            <a:r>
              <a:rPr lang="en-US" dirty="0"/>
              <a:t>Folds time and space</a:t>
            </a:r>
          </a:p>
          <a:p>
            <a:endParaRPr lang="en-US" dirty="0"/>
          </a:p>
          <a:p>
            <a:r>
              <a:rPr lang="en-US" b="1" dirty="0"/>
              <a:t>We can speed up the non-linearity of Knowledge work with a non-linear approach to the work.</a:t>
            </a:r>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12</a:t>
            </a:fld>
            <a:endParaRPr lang="en-US"/>
          </a:p>
        </p:txBody>
      </p:sp>
    </p:spTree>
    <p:extLst>
      <p:ext uri="{BB962C8B-B14F-4D97-AF65-F5344CB8AC3E}">
        <p14:creationId xmlns:p14="http://schemas.microsoft.com/office/powerpoint/2010/main" val="1102117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doesn’t just happen when we put two developers together.</a:t>
            </a:r>
          </a:p>
          <a:p>
            <a:endParaRPr lang="en-US" dirty="0"/>
          </a:p>
          <a:p>
            <a:r>
              <a:rPr lang="en-US" dirty="0"/>
              <a:t>There’s are some dos and don’ts here.</a:t>
            </a:r>
          </a:p>
          <a:p>
            <a:endParaRPr lang="en-US" dirty="0"/>
          </a:p>
          <a:p>
            <a:r>
              <a:rPr lang="en-US" b="1" dirty="0"/>
              <a:t>pairing is not  </a:t>
            </a:r>
          </a:p>
          <a:p>
            <a:r>
              <a:rPr lang="en-US" dirty="0"/>
              <a:t>two machines</a:t>
            </a:r>
          </a:p>
          <a:p>
            <a:r>
              <a:rPr lang="en-US" dirty="0"/>
              <a:t>one watches  </a:t>
            </a:r>
          </a:p>
          <a:p>
            <a:r>
              <a:rPr lang="en-US" dirty="0"/>
              <a:t>one checks reddit</a:t>
            </a:r>
          </a:p>
          <a:p>
            <a:endParaRPr lang="en-US" dirty="0"/>
          </a:p>
          <a:p>
            <a:r>
              <a:rPr lang="en-US" dirty="0"/>
              <a:t>Every team is different,</a:t>
            </a:r>
          </a:p>
          <a:p>
            <a:r>
              <a:rPr lang="en-US" dirty="0"/>
              <a:t>Every pair is different.</a:t>
            </a:r>
          </a:p>
          <a:p>
            <a:endParaRPr lang="en-US" dirty="0"/>
          </a:p>
          <a:p>
            <a:r>
              <a:rPr lang="en-US" dirty="0"/>
              <a:t>But here are two essential practices to</a:t>
            </a:r>
          </a:p>
          <a:p>
            <a:r>
              <a:rPr lang="en-US" dirty="0"/>
              <a:t>ensure that you and your team </a:t>
            </a:r>
          </a:p>
          <a:p>
            <a:r>
              <a:rPr lang="en-US" dirty="0"/>
              <a:t>get what you pay for with pairing and mobbing.</a:t>
            </a:r>
          </a:p>
        </p:txBody>
      </p:sp>
      <p:sp>
        <p:nvSpPr>
          <p:cNvPr id="4" name="Slide Number Placeholder 3"/>
          <p:cNvSpPr>
            <a:spLocks noGrp="1"/>
          </p:cNvSpPr>
          <p:nvPr>
            <p:ph type="sldNum" sz="quarter" idx="10"/>
          </p:nvPr>
        </p:nvSpPr>
        <p:spPr/>
        <p:txBody>
          <a:bodyPr/>
          <a:lstStyle/>
          <a:p>
            <a:fld id="{B4A0B8BA-BEC4-A647-B92E-584E730136E1}" type="slidenum">
              <a:rPr lang="en-US" smtClean="0"/>
              <a:t>13</a:t>
            </a:fld>
            <a:endParaRPr lang="en-US"/>
          </a:p>
        </p:txBody>
      </p:sp>
    </p:spTree>
    <p:extLst>
      <p:ext uri="{BB962C8B-B14F-4D97-AF65-F5344CB8AC3E}">
        <p14:creationId xmlns:p14="http://schemas.microsoft.com/office/powerpoint/2010/main" val="211250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new way to split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from Lean Manufacturing that to make any system go faster, we have to first identify its bottleneck.</a:t>
            </a:r>
          </a:p>
          <a:p>
            <a:endParaRPr lang="en-US" dirty="0"/>
          </a:p>
          <a:p>
            <a:r>
              <a:rPr lang="en-US" dirty="0"/>
              <a:t>The bottleneck in Knowledge Work is</a:t>
            </a:r>
          </a:p>
          <a:p>
            <a:r>
              <a:rPr lang="en-US" dirty="0"/>
              <a:t>our singular locus of attention </a:t>
            </a:r>
          </a:p>
          <a:p>
            <a:r>
              <a:rPr lang="en-US" dirty="0"/>
              <a:t>in search of the next right right idea.</a:t>
            </a:r>
          </a:p>
          <a:p>
            <a:endParaRPr lang="en-US" dirty="0"/>
          </a:p>
          <a:p>
            <a:r>
              <a:rPr lang="en-US" dirty="0"/>
              <a:t>By adding more brains to the </a:t>
            </a:r>
            <a:r>
              <a:rPr lang="en-US" i="1" dirty="0"/>
              <a:t>same</a:t>
            </a:r>
            <a:r>
              <a:rPr lang="en-US" dirty="0"/>
              <a:t> problem at the </a:t>
            </a:r>
            <a:r>
              <a:rPr lang="en-US" i="1" dirty="0"/>
              <a:t>same</a:t>
            </a:r>
            <a:r>
              <a:rPr lang="en-US" dirty="0"/>
              <a:t> time,  </a:t>
            </a:r>
          </a:p>
          <a:p>
            <a:r>
              <a:rPr lang="en-US" dirty="0"/>
              <a:t>we are adding resources to the bottleneck.</a:t>
            </a:r>
          </a:p>
          <a:p>
            <a:r>
              <a:rPr lang="en-US" dirty="0"/>
              <a:t>we multiply the points of attention.  </a:t>
            </a:r>
          </a:p>
          <a:p>
            <a:r>
              <a:rPr lang="en-US" dirty="0"/>
              <a:t>we multiply the ideas generated,  </a:t>
            </a:r>
          </a:p>
          <a:p>
            <a:r>
              <a:rPr lang="en-US" dirty="0"/>
              <a:t>and we multiply our chances of finding the right next thing to try. </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14</a:t>
            </a:fld>
            <a:endParaRPr lang="en-US"/>
          </a:p>
        </p:txBody>
      </p:sp>
    </p:spTree>
    <p:extLst>
      <p:ext uri="{BB962C8B-B14F-4D97-AF65-F5344CB8AC3E}">
        <p14:creationId xmlns:p14="http://schemas.microsoft.com/office/powerpoint/2010/main" val="38833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traditional approach.</a:t>
            </a:r>
          </a:p>
          <a:p>
            <a:endParaRPr lang="en-US" dirty="0"/>
          </a:p>
          <a:p>
            <a:r>
              <a:rPr lang="en-US" dirty="0"/>
              <a:t>We add more brains to the problem.</a:t>
            </a:r>
          </a:p>
          <a:p>
            <a:r>
              <a:rPr lang="en-US" dirty="0"/>
              <a:t>But then we give them each their own programming task!</a:t>
            </a:r>
          </a:p>
          <a:p>
            <a:endParaRPr lang="en-US" dirty="0"/>
          </a:p>
          <a:p>
            <a:r>
              <a:rPr lang="en-US" dirty="0"/>
              <a:t>division of labor.</a:t>
            </a:r>
          </a:p>
          <a:p>
            <a:endParaRPr lang="en-US" dirty="0"/>
          </a:p>
          <a:p>
            <a:r>
              <a:rPr lang="en-US" dirty="0"/>
              <a:t>Frederick Taylor was right about one thing--in order to be efficient in solving a problem, we have to first decompose it.</a:t>
            </a:r>
          </a:p>
          <a:p>
            <a:endParaRPr lang="en-US" dirty="0"/>
          </a:p>
          <a:p>
            <a:r>
              <a:rPr lang="en-US" dirty="0"/>
              <a:t>We have to break it down.</a:t>
            </a:r>
          </a:p>
          <a:p>
            <a:endParaRPr lang="en-US" dirty="0"/>
          </a:p>
          <a:p>
            <a:r>
              <a:rPr lang="en-US" dirty="0"/>
              <a:t>But there’s a problem here. Do you see it?</a:t>
            </a:r>
          </a:p>
        </p:txBody>
      </p:sp>
      <p:sp>
        <p:nvSpPr>
          <p:cNvPr id="4" name="Slide Number Placeholder 3"/>
          <p:cNvSpPr>
            <a:spLocks noGrp="1"/>
          </p:cNvSpPr>
          <p:nvPr>
            <p:ph type="sldNum" sz="quarter" idx="10"/>
          </p:nvPr>
        </p:nvSpPr>
        <p:spPr/>
        <p:txBody>
          <a:bodyPr/>
          <a:lstStyle/>
          <a:p>
            <a:fld id="{B4A0B8BA-BEC4-A647-B92E-584E730136E1}" type="slidenum">
              <a:rPr lang="en-US" smtClean="0"/>
              <a:t>15</a:t>
            </a:fld>
            <a:endParaRPr lang="en-US"/>
          </a:p>
        </p:txBody>
      </p:sp>
    </p:spTree>
    <p:extLst>
      <p:ext uri="{BB962C8B-B14F-4D97-AF65-F5344CB8AC3E}">
        <p14:creationId xmlns:p14="http://schemas.microsoft.com/office/powerpoint/2010/main" val="379331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a:t>
            </a:r>
          </a:p>
          <a:p>
            <a:endParaRPr lang="en-US" dirty="0"/>
          </a:p>
          <a:p>
            <a:r>
              <a:rPr lang="en-US" dirty="0"/>
              <a:t>What is it that we do when we develop software?</a:t>
            </a:r>
          </a:p>
          <a:p>
            <a:endParaRPr lang="en-US" dirty="0"/>
          </a:p>
          <a:p>
            <a:r>
              <a:rPr lang="en-US" dirty="0"/>
              <a:t>This is just what happens when coding.</a:t>
            </a:r>
          </a:p>
          <a:p>
            <a:r>
              <a:rPr lang="en-US" dirty="0"/>
              <a:t>Not to mention the other components of software development like requirements, QA, and operations.</a:t>
            </a:r>
          </a:p>
          <a:p>
            <a:endParaRPr lang="en-US" dirty="0"/>
          </a:p>
          <a:p>
            <a:r>
              <a:rPr lang="en-US" dirty="0"/>
              <a:t>There’s a lot going on all at once.</a:t>
            </a:r>
          </a:p>
          <a:p>
            <a:endParaRPr lang="en-US" dirty="0"/>
          </a:p>
          <a:p>
            <a:r>
              <a:rPr lang="en-US" dirty="0"/>
              <a:t>How much of this resource—this brain—is really able to focus on that bottleneck?</a:t>
            </a:r>
          </a:p>
          <a:p>
            <a:r>
              <a:rPr lang="en-US" dirty="0"/>
              <a:t>Could we break this down further?</a:t>
            </a:r>
          </a:p>
        </p:txBody>
      </p:sp>
      <p:sp>
        <p:nvSpPr>
          <p:cNvPr id="4" name="Slide Number Placeholder 3"/>
          <p:cNvSpPr>
            <a:spLocks noGrp="1"/>
          </p:cNvSpPr>
          <p:nvPr>
            <p:ph type="sldNum" sz="quarter" idx="10"/>
          </p:nvPr>
        </p:nvSpPr>
        <p:spPr/>
        <p:txBody>
          <a:bodyPr/>
          <a:lstStyle/>
          <a:p>
            <a:fld id="{B4A0B8BA-BEC4-A647-B92E-584E730136E1}" type="slidenum">
              <a:rPr lang="en-US" smtClean="0"/>
              <a:t>16</a:t>
            </a:fld>
            <a:endParaRPr lang="en-US"/>
          </a:p>
        </p:txBody>
      </p:sp>
    </p:spTree>
    <p:extLst>
      <p:ext uri="{BB962C8B-B14F-4D97-AF65-F5344CB8AC3E}">
        <p14:creationId xmlns:p14="http://schemas.microsoft.com/office/powerpoint/2010/main" val="28720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where pairing and mobbing come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split the job between two or more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lightens each person’s cognitive load</a:t>
            </a:r>
          </a:p>
          <a:p>
            <a:r>
              <a:rPr lang="en-US" dirty="0"/>
              <a:t>And the pair can move quickly through a complex task.</a:t>
            </a:r>
          </a:p>
        </p:txBody>
      </p:sp>
      <p:sp>
        <p:nvSpPr>
          <p:cNvPr id="4" name="Slide Number Placeholder 3"/>
          <p:cNvSpPr>
            <a:spLocks noGrp="1"/>
          </p:cNvSpPr>
          <p:nvPr>
            <p:ph type="sldNum" sz="quarter" idx="10"/>
          </p:nvPr>
        </p:nvSpPr>
        <p:spPr/>
        <p:txBody>
          <a:bodyPr/>
          <a:lstStyle/>
          <a:p>
            <a:fld id="{B4A0B8BA-BEC4-A647-B92E-584E730136E1}" type="slidenum">
              <a:rPr lang="en-US" smtClean="0"/>
              <a:t>17</a:t>
            </a:fld>
            <a:endParaRPr lang="en-US"/>
          </a:p>
        </p:txBody>
      </p:sp>
    </p:spTree>
    <p:extLst>
      <p:ext uri="{BB962C8B-B14F-4D97-AF65-F5344CB8AC3E}">
        <p14:creationId xmlns:p14="http://schemas.microsoft.com/office/powerpoint/2010/main" val="1578691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what you do want to do, </a:t>
            </a:r>
          </a:p>
          <a:p>
            <a:r>
              <a:rPr lang="en-US" dirty="0"/>
              <a:t>there is one sentence I keep coming back to to articulate it.</a:t>
            </a:r>
          </a:p>
        </p:txBody>
      </p:sp>
      <p:sp>
        <p:nvSpPr>
          <p:cNvPr id="4" name="Slide Number Placeholder 3"/>
          <p:cNvSpPr>
            <a:spLocks noGrp="1"/>
          </p:cNvSpPr>
          <p:nvPr>
            <p:ph type="sldNum" sz="quarter" idx="10"/>
          </p:nvPr>
        </p:nvSpPr>
        <p:spPr/>
        <p:txBody>
          <a:bodyPr/>
          <a:lstStyle/>
          <a:p>
            <a:fld id="{B4A0B8BA-BEC4-A647-B92E-584E730136E1}" type="slidenum">
              <a:rPr lang="en-US" smtClean="0"/>
              <a:t>18</a:t>
            </a:fld>
            <a:endParaRPr lang="en-US"/>
          </a:p>
        </p:txBody>
      </p:sp>
    </p:spTree>
    <p:extLst>
      <p:ext uri="{BB962C8B-B14F-4D97-AF65-F5344CB8AC3E}">
        <p14:creationId xmlns:p14="http://schemas.microsoft.com/office/powerpoint/2010/main" val="158706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Driver and navigator</a:t>
            </a:r>
          </a:p>
        </p:txBody>
      </p:sp>
      <p:sp>
        <p:nvSpPr>
          <p:cNvPr id="4" name="Slide Number Placeholder 3"/>
          <p:cNvSpPr>
            <a:spLocks noGrp="1"/>
          </p:cNvSpPr>
          <p:nvPr>
            <p:ph type="sldNum" sz="quarter" idx="10"/>
          </p:nvPr>
        </p:nvSpPr>
        <p:spPr/>
        <p:txBody>
          <a:bodyPr/>
          <a:lstStyle/>
          <a:p>
            <a:fld id="{B4A0B8BA-BEC4-A647-B92E-584E730136E1}" type="slidenum">
              <a:rPr lang="en-US" smtClean="0"/>
              <a:t>19</a:t>
            </a:fld>
            <a:endParaRPr lang="en-US"/>
          </a:p>
        </p:txBody>
      </p:sp>
    </p:spTree>
    <p:extLst>
      <p:ext uri="{BB962C8B-B14F-4D97-AF65-F5344CB8AC3E}">
        <p14:creationId xmlns:p14="http://schemas.microsoft.com/office/powerpoint/2010/main" val="13406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buried the lede here</a:t>
            </a:r>
          </a:p>
          <a:p>
            <a:r>
              <a:rPr lang="en-US" dirty="0"/>
              <a:t>What do you say after reading that?</a:t>
            </a:r>
          </a:p>
          <a:p>
            <a:r>
              <a:rPr lang="en-US" dirty="0"/>
              <a:t>Quality is good. </a:t>
            </a:r>
          </a:p>
          <a:p>
            <a:r>
              <a:rPr lang="en-US" dirty="0"/>
              <a:t>Savings are nice.</a:t>
            </a:r>
          </a:p>
          <a:p>
            <a:endParaRPr lang="en-US" dirty="0"/>
          </a:p>
          <a:p>
            <a:r>
              <a:rPr lang="en-US" dirty="0"/>
              <a:t>But what do the people paying for the nerds hear?</a:t>
            </a:r>
          </a:p>
        </p:txBody>
      </p:sp>
      <p:sp>
        <p:nvSpPr>
          <p:cNvPr id="4" name="Slide Number Placeholder 3"/>
          <p:cNvSpPr>
            <a:spLocks noGrp="1"/>
          </p:cNvSpPr>
          <p:nvPr>
            <p:ph type="sldNum" sz="quarter" idx="10"/>
          </p:nvPr>
        </p:nvSpPr>
        <p:spPr/>
        <p:txBody>
          <a:bodyPr/>
          <a:lstStyle/>
          <a:p>
            <a:fld id="{B4A0B8BA-BEC4-A647-B92E-584E730136E1}" type="slidenum">
              <a:rPr lang="en-US" smtClean="0"/>
              <a:t>2</a:t>
            </a:fld>
            <a:endParaRPr lang="en-US"/>
          </a:p>
        </p:txBody>
      </p:sp>
    </p:spTree>
    <p:extLst>
      <p:ext uri="{BB962C8B-B14F-4D97-AF65-F5344CB8AC3E}">
        <p14:creationId xmlns:p14="http://schemas.microsoft.com/office/powerpoint/2010/main" val="184323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20</a:t>
            </a:fld>
            <a:endParaRPr lang="en-US"/>
          </a:p>
        </p:txBody>
      </p:sp>
    </p:spTree>
    <p:extLst>
      <p:ext uri="{BB962C8B-B14F-4D97-AF65-F5344CB8AC3E}">
        <p14:creationId xmlns:p14="http://schemas.microsoft.com/office/powerpoint/2010/main" val="3413506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Attention</a:t>
            </a:r>
            <a:r>
              <a:rPr lang="en-US" dirty="0"/>
              <a:t> is the resource to manage for Knowledge Work.</a:t>
            </a:r>
          </a:p>
          <a:p>
            <a:endParaRPr lang="en-US" dirty="0"/>
          </a:p>
          <a:p>
            <a:r>
              <a:rPr lang="en-US" dirty="0"/>
              <a:t>We can’t manage attention directly, but can care for it through managing our time.</a:t>
            </a:r>
          </a:p>
          <a:p>
            <a:endParaRPr lang="en-US" dirty="0"/>
          </a:p>
          <a:p>
            <a:r>
              <a:rPr lang="en-US" dirty="0"/>
              <a:t>This problem multiplies in importance when programming in a group.</a:t>
            </a:r>
          </a:p>
          <a:p>
            <a:endParaRPr lang="en-US" dirty="0"/>
          </a:p>
          <a:p>
            <a:r>
              <a:rPr lang="en-US" dirty="0"/>
              <a:t>One of the most counterproductive states a team can be in is pairing/mobbing while one or more in the group are tired, and their attention is flagging.</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21</a:t>
            </a:fld>
            <a:endParaRPr lang="en-US"/>
          </a:p>
        </p:txBody>
      </p:sp>
    </p:spTree>
    <p:extLst>
      <p:ext uri="{BB962C8B-B14F-4D97-AF65-F5344CB8AC3E}">
        <p14:creationId xmlns:p14="http://schemas.microsoft.com/office/powerpoint/2010/main" val="1722067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way to prevent this is to </a:t>
            </a:r>
            <a:r>
              <a:rPr lang="en-US" b="1" dirty="0"/>
              <a:t>Take a break before you need a break</a:t>
            </a:r>
            <a:r>
              <a:rPr lang="en-US" dirty="0"/>
              <a:t>.</a:t>
            </a:r>
          </a:p>
          <a:p>
            <a:r>
              <a:rPr lang="en-US" dirty="0"/>
              <a:t>As a group.</a:t>
            </a:r>
          </a:p>
          <a:p>
            <a:r>
              <a:rPr lang="en-US" dirty="0"/>
              <a:t>This sounds easy. But it is not.</a:t>
            </a:r>
          </a:p>
          <a:p>
            <a:endParaRPr lang="en-US" dirty="0"/>
          </a:p>
          <a:p>
            <a:r>
              <a:rPr lang="en-US" dirty="0"/>
              <a:t>Use a timer.</a:t>
            </a:r>
          </a:p>
          <a:p>
            <a:r>
              <a:rPr lang="en-US" dirty="0"/>
              <a:t>Preferably one that BREAKS your flow.</a:t>
            </a:r>
          </a:p>
        </p:txBody>
      </p:sp>
      <p:sp>
        <p:nvSpPr>
          <p:cNvPr id="4" name="Slide Number Placeholder 3"/>
          <p:cNvSpPr>
            <a:spLocks noGrp="1"/>
          </p:cNvSpPr>
          <p:nvPr>
            <p:ph type="sldNum" sz="quarter" idx="10"/>
          </p:nvPr>
        </p:nvSpPr>
        <p:spPr/>
        <p:txBody>
          <a:bodyPr/>
          <a:lstStyle/>
          <a:p>
            <a:fld id="{B4A0B8BA-BEC4-A647-B92E-584E730136E1}" type="slidenum">
              <a:rPr lang="en-US" smtClean="0"/>
              <a:t>22</a:t>
            </a:fld>
            <a:endParaRPr lang="en-US"/>
          </a:p>
        </p:txBody>
      </p:sp>
    </p:spTree>
    <p:extLst>
      <p:ext uri="{BB962C8B-B14F-4D97-AF65-F5344CB8AC3E}">
        <p14:creationId xmlns:p14="http://schemas.microsoft.com/office/powerpoint/2010/main" val="317250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Mobster is my current favorite.</a:t>
            </a:r>
          </a:p>
          <a:p>
            <a:endParaRPr lang="en-US" dirty="0"/>
          </a:p>
          <a:p>
            <a:r>
              <a:rPr lang="en-US" dirty="0"/>
              <a:t>Yes, I said to BREAK your flow.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US" sz="1200" b="0" i="0" kern="1200" dirty="0">
                <a:solidFill>
                  <a:schemeClr val="tx1"/>
                </a:solidFill>
                <a:effectLst/>
                <a:latin typeface="+mn-lt"/>
                <a:ea typeface="+mn-ea"/>
                <a:cs typeface="+mn-cs"/>
              </a:rPr>
              <a:t>Csikszentmihalyi! Flow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A0B8BA-BEC4-A647-B92E-584E730136E1}" type="slidenum">
              <a:rPr lang="en-US" smtClean="0"/>
              <a:t>23</a:t>
            </a:fld>
            <a:endParaRPr lang="en-US"/>
          </a:p>
        </p:txBody>
      </p:sp>
    </p:spTree>
    <p:extLst>
      <p:ext uri="{BB962C8B-B14F-4D97-AF65-F5344CB8AC3E}">
        <p14:creationId xmlns:p14="http://schemas.microsoft.com/office/powerpoint/2010/main" val="158156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read that 20 minutes?</a:t>
            </a:r>
          </a:p>
          <a:p>
            <a:r>
              <a:rPr lang="en-US" dirty="0"/>
              <a:t>Don’t we need focus to code?</a:t>
            </a:r>
          </a:p>
          <a:p>
            <a:r>
              <a:rPr lang="en-US" dirty="0"/>
              <a:t>Yes, sometimes</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24</a:t>
            </a:fld>
            <a:endParaRPr lang="en-US"/>
          </a:p>
        </p:txBody>
      </p:sp>
    </p:spTree>
    <p:extLst>
      <p:ext uri="{BB962C8B-B14F-4D97-AF65-F5344CB8AC3E}">
        <p14:creationId xmlns:p14="http://schemas.microsoft.com/office/powerpoint/2010/main" val="18745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we need to focus for long periods of time to do this work?</a:t>
            </a:r>
          </a:p>
          <a:p>
            <a:r>
              <a:rPr lang="en-US" dirty="0"/>
              <a:t>Don’t nerds take up to 20 minutes to recover from an interruption?</a:t>
            </a:r>
          </a:p>
          <a:p>
            <a:endParaRPr lang="en-US" dirty="0"/>
          </a:p>
          <a:p>
            <a:r>
              <a:rPr lang="en-US" dirty="0"/>
              <a:t>Don’t we need that DEEP FOCUS to write code?</a:t>
            </a:r>
          </a:p>
          <a:p>
            <a:endParaRPr lang="en-US" dirty="0"/>
          </a:p>
          <a:p>
            <a:r>
              <a:rPr lang="en-US" dirty="0"/>
              <a:t>Yes, </a:t>
            </a:r>
            <a:r>
              <a:rPr lang="en-US" b="1" dirty="0"/>
              <a:t>sometimes</a:t>
            </a:r>
            <a:r>
              <a:rPr lang="en-US" dirty="0"/>
              <a:t>.</a:t>
            </a:r>
          </a:p>
          <a:p>
            <a:r>
              <a:rPr lang="en-US" dirty="0"/>
              <a:t>But remember, when we solo, we’re trying to juggle all of the aspects of this job at once. </a:t>
            </a:r>
          </a:p>
          <a:p>
            <a:r>
              <a:rPr lang="en-US" dirty="0"/>
              <a:t>This of course would require intense concentration, and would probably fall to pieces at an interruption.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often than not, what I see happen as a side-effect of this difficult balancing act is that one or more aspects of the work suffer from even trying.</a:t>
            </a:r>
          </a:p>
          <a:p>
            <a:endParaRPr lang="en-US" dirty="0"/>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25</a:t>
            </a:fld>
            <a:endParaRPr lang="en-US"/>
          </a:p>
        </p:txBody>
      </p:sp>
    </p:spTree>
    <p:extLst>
      <p:ext uri="{BB962C8B-B14F-4D97-AF65-F5344CB8AC3E}">
        <p14:creationId xmlns:p14="http://schemas.microsoft.com/office/powerpoint/2010/main" val="287209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point…</a:t>
            </a:r>
          </a:p>
        </p:txBody>
      </p:sp>
      <p:sp>
        <p:nvSpPr>
          <p:cNvPr id="4" name="Slide Number Placeholder 3"/>
          <p:cNvSpPr>
            <a:spLocks noGrp="1"/>
          </p:cNvSpPr>
          <p:nvPr>
            <p:ph type="sldNum" sz="quarter" idx="10"/>
          </p:nvPr>
        </p:nvSpPr>
        <p:spPr/>
        <p:txBody>
          <a:bodyPr/>
          <a:lstStyle/>
          <a:p>
            <a:fld id="{B4A0B8BA-BEC4-A647-B92E-584E730136E1}" type="slidenum">
              <a:rPr lang="en-US" smtClean="0"/>
              <a:t>26</a:t>
            </a:fld>
            <a:endParaRPr lang="en-US"/>
          </a:p>
        </p:txBody>
      </p:sp>
    </p:spTree>
    <p:extLst>
      <p:ext uri="{BB962C8B-B14F-4D97-AF65-F5344CB8AC3E}">
        <p14:creationId xmlns:p14="http://schemas.microsoft.com/office/powerpoint/2010/main" val="3761450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you may call focus, Gerry and I call tunnel vision. </a:t>
            </a:r>
          </a:p>
          <a:p>
            <a:endParaRPr lang="en-US" dirty="0"/>
          </a:p>
          <a:p>
            <a:r>
              <a:rPr lang="en-US" dirty="0"/>
              <a:t>So yeah, when you are heads-down and focused, </a:t>
            </a:r>
          </a:p>
          <a:p>
            <a:r>
              <a:rPr lang="en-US" dirty="0"/>
              <a:t>without interruption,</a:t>
            </a:r>
          </a:p>
          <a:p>
            <a:r>
              <a:rPr lang="en-US" b="1" dirty="0"/>
              <a:t>you could write the wrong code really fast.</a:t>
            </a:r>
          </a:p>
          <a:p>
            <a:endParaRPr lang="en-US" b="1" dirty="0"/>
          </a:p>
        </p:txBody>
      </p:sp>
      <p:sp>
        <p:nvSpPr>
          <p:cNvPr id="4" name="Slide Number Placeholder 3"/>
          <p:cNvSpPr>
            <a:spLocks noGrp="1"/>
          </p:cNvSpPr>
          <p:nvPr>
            <p:ph type="sldNum" sz="quarter" idx="10"/>
          </p:nvPr>
        </p:nvSpPr>
        <p:spPr/>
        <p:txBody>
          <a:bodyPr/>
          <a:lstStyle/>
          <a:p>
            <a:fld id="{B4A0B8BA-BEC4-A647-B92E-584E730136E1}" type="slidenum">
              <a:rPr lang="en-US" smtClean="0"/>
              <a:t>27</a:t>
            </a:fld>
            <a:endParaRPr lang="en-US"/>
          </a:p>
        </p:txBody>
      </p:sp>
    </p:spTree>
    <p:extLst>
      <p:ext uri="{BB962C8B-B14F-4D97-AF65-F5344CB8AC3E}">
        <p14:creationId xmlns:p14="http://schemas.microsoft.com/office/powerpoint/2010/main" val="266640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results in </a:t>
            </a:r>
          </a:p>
          <a:p>
            <a:r>
              <a:rPr lang="en-US" dirty="0"/>
              <a:t>cleverness</a:t>
            </a:r>
          </a:p>
          <a:p>
            <a:r>
              <a:rPr lang="en-US" dirty="0"/>
              <a:t>complexity </a:t>
            </a:r>
          </a:p>
          <a:p>
            <a:r>
              <a:rPr lang="en-US" dirty="0"/>
              <a:t>bugs</a:t>
            </a:r>
          </a:p>
          <a:p>
            <a:r>
              <a:rPr lang="en-US" dirty="0"/>
              <a:t>technical debt</a:t>
            </a:r>
          </a:p>
          <a:p>
            <a:r>
              <a:rPr lang="en-US" dirty="0"/>
              <a:t>rework</a:t>
            </a:r>
          </a:p>
          <a:p>
            <a:endParaRPr lang="en-US" dirty="0"/>
          </a:p>
          <a:p>
            <a:r>
              <a:rPr lang="en-US" b="1" dirty="0"/>
              <a:t>Things that hemorrhage your project’s budget.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are they more costly than two people coding together at the same computer?</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28</a:t>
            </a:fld>
            <a:endParaRPr lang="en-US"/>
          </a:p>
        </p:txBody>
      </p:sp>
    </p:spTree>
    <p:extLst>
      <p:ext uri="{BB962C8B-B14F-4D97-AF65-F5344CB8AC3E}">
        <p14:creationId xmlns:p14="http://schemas.microsoft.com/office/powerpoint/2010/main" val="2622421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cost. </a:t>
            </a:r>
          </a:p>
          <a:p>
            <a:endParaRPr lang="en-US" dirty="0"/>
          </a:p>
          <a:p>
            <a:r>
              <a:rPr lang="en-US" dirty="0"/>
              <a:t>“Getting done sooner doesn’t help me if this breaks my budget in half, we’re paying </a:t>
            </a:r>
            <a:r>
              <a:rPr lang="en-US" dirty="0" err="1"/>
              <a:t>devs</a:t>
            </a:r>
            <a:r>
              <a:rPr lang="en-US" dirty="0"/>
              <a:t> by the hour!”</a:t>
            </a:r>
          </a:p>
          <a:p>
            <a:endParaRPr lang="en-US" dirty="0"/>
          </a:p>
          <a:p>
            <a:r>
              <a:rPr lang="en-US" dirty="0"/>
              <a:t>Again, this assumes a linear relationship between fingers on keyboards, hours, and features delivered.</a:t>
            </a:r>
          </a:p>
          <a:p>
            <a:endParaRPr lang="en-US" dirty="0"/>
          </a:p>
          <a:p>
            <a:r>
              <a:rPr lang="en-US" dirty="0"/>
              <a:t>Focus on division of labor</a:t>
            </a:r>
          </a:p>
          <a:p>
            <a:r>
              <a:rPr lang="en-US" dirty="0"/>
              <a:t>But we don’t deliver “tasks”. </a:t>
            </a:r>
          </a:p>
          <a:p>
            <a:r>
              <a:rPr lang="en-US" dirty="0"/>
              <a:t>We deliver Features!</a:t>
            </a:r>
          </a:p>
          <a:p>
            <a:r>
              <a:rPr lang="en-US" dirty="0"/>
              <a:t>What about the integration?</a:t>
            </a:r>
          </a:p>
          <a:p>
            <a:r>
              <a:rPr lang="en-US" dirty="0"/>
              <a:t>As it happens, this aspect of managing project work is so often missed, </a:t>
            </a:r>
          </a:p>
          <a:p>
            <a:r>
              <a:rPr lang="en-US" dirty="0"/>
              <a:t>that the missing it itself has a name: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29</a:t>
            </a:fld>
            <a:endParaRPr lang="en-US"/>
          </a:p>
        </p:txBody>
      </p:sp>
    </p:spTree>
    <p:extLst>
      <p:ext uri="{BB962C8B-B14F-4D97-AF65-F5344CB8AC3E}">
        <p14:creationId xmlns:p14="http://schemas.microsoft.com/office/powerpoint/2010/main" val="270891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your vegetables</a:t>
            </a:r>
          </a:p>
          <a:p>
            <a:endParaRPr lang="en-US" dirty="0"/>
          </a:p>
          <a:p>
            <a:r>
              <a:rPr lang="en-US" dirty="0"/>
              <a:t>This doesn’t connect</a:t>
            </a:r>
          </a:p>
          <a:p>
            <a:endParaRPr lang="en-US" dirty="0"/>
          </a:p>
          <a:p>
            <a:r>
              <a:rPr lang="en-US" b="1" dirty="0"/>
              <a:t>Here’s the real problem.</a:t>
            </a:r>
          </a:p>
          <a:p>
            <a:endParaRPr lang="en-US" dirty="0"/>
          </a:p>
          <a:p>
            <a:r>
              <a:rPr lang="en-US" dirty="0"/>
              <a:t>“What else does it do?”</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3</a:t>
            </a:fld>
            <a:endParaRPr lang="en-US"/>
          </a:p>
        </p:txBody>
      </p:sp>
    </p:spTree>
    <p:extLst>
      <p:ext uri="{BB962C8B-B14F-4D97-AF65-F5344CB8AC3E}">
        <p14:creationId xmlns:p14="http://schemas.microsoft.com/office/powerpoint/2010/main" val="1855938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 focus and obsess over the </a:t>
            </a:r>
            <a:r>
              <a:rPr lang="en-US" b="1" dirty="0"/>
              <a:t>division</a:t>
            </a:r>
            <a:r>
              <a:rPr lang="en-US" dirty="0"/>
              <a:t> and </a:t>
            </a:r>
            <a:r>
              <a:rPr lang="en-US" b="1" dirty="0"/>
              <a:t>individual execution </a:t>
            </a:r>
            <a:r>
              <a:rPr lang="en-US" dirty="0"/>
              <a:t>of the work</a:t>
            </a:r>
          </a:p>
          <a:p>
            <a:r>
              <a:rPr lang="en-US" dirty="0"/>
              <a:t>While totally blowing off how difficult and expensive it will be to </a:t>
            </a:r>
            <a:r>
              <a:rPr lang="en-US" b="1" dirty="0"/>
              <a:t>integrate</a:t>
            </a:r>
            <a:r>
              <a:rPr lang="en-US" dirty="0"/>
              <a:t> and </a:t>
            </a:r>
            <a:r>
              <a:rPr lang="en-US" b="1" dirty="0"/>
              <a:t>deliver</a:t>
            </a:r>
            <a:r>
              <a:rPr lang="en-US" dirty="0"/>
              <a:t> the valuable whole afterward.</a:t>
            </a:r>
          </a:p>
          <a:p>
            <a:endParaRPr lang="en-US" dirty="0"/>
          </a:p>
          <a:p>
            <a:r>
              <a:rPr lang="en-US" dirty="0"/>
              <a:t>So while we are clutching our pearls over the idea of more than one nerd at a keyboard, </a:t>
            </a:r>
          </a:p>
          <a:p>
            <a:r>
              <a:rPr lang="en-US" dirty="0"/>
              <a:t>we turn a blind eye to the time spent on </a:t>
            </a:r>
          </a:p>
          <a:p>
            <a:r>
              <a:rPr lang="en-US" dirty="0"/>
              <a:t>merges, deployments, code reviews,</a:t>
            </a:r>
          </a:p>
          <a:p>
            <a:r>
              <a:rPr lang="en-US" dirty="0"/>
              <a:t>back-and-forth with QA, etc.</a:t>
            </a:r>
          </a:p>
          <a:p>
            <a:endParaRPr lang="en-US" dirty="0"/>
          </a:p>
          <a:p>
            <a:r>
              <a:rPr lang="en-US" dirty="0"/>
              <a:t>dribbling every task out to a slow, painful, </a:t>
            </a:r>
            <a:r>
              <a:rPr lang="en-US" b="1" dirty="0"/>
              <a:t>expensive</a:t>
            </a:r>
            <a:r>
              <a:rPr lang="en-US" dirty="0"/>
              <a:t> death.</a:t>
            </a:r>
          </a:p>
        </p:txBody>
      </p:sp>
      <p:sp>
        <p:nvSpPr>
          <p:cNvPr id="4" name="Slide Number Placeholder 3"/>
          <p:cNvSpPr>
            <a:spLocks noGrp="1"/>
          </p:cNvSpPr>
          <p:nvPr>
            <p:ph type="sldNum" sz="quarter" idx="10"/>
          </p:nvPr>
        </p:nvSpPr>
        <p:spPr/>
        <p:txBody>
          <a:bodyPr/>
          <a:lstStyle/>
          <a:p>
            <a:fld id="{B4A0B8BA-BEC4-A647-B92E-584E730136E1}" type="slidenum">
              <a:rPr lang="en-US" smtClean="0"/>
              <a:t>30</a:t>
            </a:fld>
            <a:endParaRPr lang="en-US"/>
          </a:p>
        </p:txBody>
      </p:sp>
    </p:spTree>
    <p:extLst>
      <p:ext uri="{BB962C8B-B14F-4D97-AF65-F5344CB8AC3E}">
        <p14:creationId xmlns:p14="http://schemas.microsoft.com/office/powerpoint/2010/main" val="2241097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DevOps/Continuous practices are an attempt to directly take on coordination neglect</a:t>
            </a:r>
          </a:p>
          <a:p>
            <a:endParaRPr lang="en-US" dirty="0"/>
          </a:p>
          <a:p>
            <a:r>
              <a:rPr lang="en-US" dirty="0"/>
              <a:t>On a team of solo developers, this is an uphill battle.</a:t>
            </a:r>
          </a:p>
        </p:txBody>
      </p:sp>
      <p:sp>
        <p:nvSpPr>
          <p:cNvPr id="4" name="Slide Number Placeholder 3"/>
          <p:cNvSpPr>
            <a:spLocks noGrp="1"/>
          </p:cNvSpPr>
          <p:nvPr>
            <p:ph type="sldNum" sz="quarter" idx="10"/>
          </p:nvPr>
        </p:nvSpPr>
        <p:spPr/>
        <p:txBody>
          <a:bodyPr/>
          <a:lstStyle/>
          <a:p>
            <a:fld id="{B4A0B8BA-BEC4-A647-B92E-584E730136E1}" type="slidenum">
              <a:rPr lang="en-US" smtClean="0"/>
              <a:t>31</a:t>
            </a:fld>
            <a:endParaRPr lang="en-US"/>
          </a:p>
        </p:txBody>
      </p:sp>
    </p:spTree>
    <p:extLst>
      <p:ext uri="{BB962C8B-B14F-4D97-AF65-F5344CB8AC3E}">
        <p14:creationId xmlns:p14="http://schemas.microsoft.com/office/powerpoint/2010/main" val="1444468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however, have a much easier time. </a:t>
            </a:r>
          </a:p>
          <a:p>
            <a:r>
              <a:rPr lang="en-US" dirty="0"/>
              <a:t>Mobs have it licked.</a:t>
            </a:r>
          </a:p>
          <a:p>
            <a:endParaRPr lang="en-US" dirty="0"/>
          </a:p>
          <a:p>
            <a:r>
              <a:rPr lang="en-US" dirty="0"/>
              <a:t>Speaking of finishing things.</a:t>
            </a:r>
          </a:p>
        </p:txBody>
      </p:sp>
      <p:sp>
        <p:nvSpPr>
          <p:cNvPr id="4" name="Slide Number Placeholder 3"/>
          <p:cNvSpPr>
            <a:spLocks noGrp="1"/>
          </p:cNvSpPr>
          <p:nvPr>
            <p:ph type="sldNum" sz="quarter" idx="10"/>
          </p:nvPr>
        </p:nvSpPr>
        <p:spPr/>
        <p:txBody>
          <a:bodyPr/>
          <a:lstStyle/>
          <a:p>
            <a:fld id="{B4A0B8BA-BEC4-A647-B92E-584E730136E1}" type="slidenum">
              <a:rPr lang="en-US" smtClean="0"/>
              <a:t>32</a:t>
            </a:fld>
            <a:endParaRPr lang="en-US"/>
          </a:p>
        </p:txBody>
      </p:sp>
    </p:spTree>
    <p:extLst>
      <p:ext uri="{BB962C8B-B14F-4D97-AF65-F5344CB8AC3E}">
        <p14:creationId xmlns:p14="http://schemas.microsoft.com/office/powerpoint/2010/main" val="3818576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this word.</a:t>
            </a:r>
          </a:p>
          <a:p>
            <a:endParaRPr lang="en-US" dirty="0"/>
          </a:p>
          <a:p>
            <a:r>
              <a:rPr lang="en-US" dirty="0"/>
              <a:t>What does this word mean? </a:t>
            </a:r>
          </a:p>
          <a:p>
            <a:r>
              <a:rPr lang="en-US" dirty="0"/>
              <a:t>Ask everyone on your team to write down an answer. </a:t>
            </a:r>
          </a:p>
          <a:p>
            <a:r>
              <a:rPr lang="en-US" dirty="0"/>
              <a:t>Every one of them will probably be different.</a:t>
            </a:r>
          </a:p>
          <a:p>
            <a:r>
              <a:rPr lang="en-US" dirty="0"/>
              <a:t>But what if you combined those different answers?</a:t>
            </a:r>
          </a:p>
          <a:p>
            <a:r>
              <a:rPr lang="en-US" dirty="0"/>
              <a:t>Together, they are probably right</a:t>
            </a:r>
          </a:p>
          <a:p>
            <a:endParaRPr lang="en-US" dirty="0"/>
          </a:p>
          <a:p>
            <a:r>
              <a:rPr lang="en-US" dirty="0"/>
              <a:t>Solo dev: </a:t>
            </a:r>
          </a:p>
          <a:p>
            <a:r>
              <a:rPr lang="en-US" dirty="0"/>
              <a:t>Rework</a:t>
            </a:r>
          </a:p>
          <a:p>
            <a:r>
              <a:rPr lang="en-US" dirty="0"/>
              <a:t>Bugs</a:t>
            </a:r>
          </a:p>
          <a:p>
            <a:r>
              <a:rPr lang="en-US" dirty="0"/>
              <a:t>Side effects</a:t>
            </a:r>
          </a:p>
          <a:p>
            <a:r>
              <a:rPr lang="en-US" dirty="0"/>
              <a:t>Missed scenarios</a:t>
            </a:r>
          </a:p>
          <a:p>
            <a:r>
              <a:rPr lang="en-US" dirty="0"/>
              <a:t>Technical debt</a:t>
            </a:r>
          </a:p>
          <a:p>
            <a:endParaRPr lang="en-US" dirty="0"/>
          </a:p>
          <a:p>
            <a:r>
              <a:rPr lang="en-US" dirty="0"/>
              <a:t>SLOW</a:t>
            </a:r>
          </a:p>
          <a:p>
            <a:r>
              <a:rPr lang="en-US" dirty="0"/>
              <a:t>drastically reduced by plural dev</a:t>
            </a:r>
          </a:p>
          <a:p>
            <a:r>
              <a:rPr lang="en-US" dirty="0"/>
              <a:t>Gives us a </a:t>
            </a:r>
            <a:r>
              <a:rPr lang="en-US" b="1" dirty="0"/>
              <a:t>living definition of done</a:t>
            </a:r>
          </a:p>
        </p:txBody>
      </p:sp>
      <p:sp>
        <p:nvSpPr>
          <p:cNvPr id="4" name="Slide Number Placeholder 3"/>
          <p:cNvSpPr>
            <a:spLocks noGrp="1"/>
          </p:cNvSpPr>
          <p:nvPr>
            <p:ph type="sldNum" sz="quarter" idx="10"/>
          </p:nvPr>
        </p:nvSpPr>
        <p:spPr/>
        <p:txBody>
          <a:bodyPr/>
          <a:lstStyle/>
          <a:p>
            <a:fld id="{B4A0B8BA-BEC4-A647-B92E-584E730136E1}" type="slidenum">
              <a:rPr lang="en-US" smtClean="0"/>
              <a:t>33</a:t>
            </a:fld>
            <a:endParaRPr lang="en-US"/>
          </a:p>
        </p:txBody>
      </p:sp>
    </p:spTree>
    <p:extLst>
      <p:ext uri="{BB962C8B-B14F-4D97-AF65-F5344CB8AC3E}">
        <p14:creationId xmlns:p14="http://schemas.microsoft.com/office/powerpoint/2010/main" val="45817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34</a:t>
            </a:fld>
            <a:endParaRPr lang="en-US"/>
          </a:p>
        </p:txBody>
      </p:sp>
    </p:spTree>
    <p:extLst>
      <p:ext uri="{BB962C8B-B14F-4D97-AF65-F5344CB8AC3E}">
        <p14:creationId xmlns:p14="http://schemas.microsoft.com/office/powerpoint/2010/main" val="1888898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35</a:t>
            </a:fld>
            <a:endParaRPr lang="en-US"/>
          </a:p>
        </p:txBody>
      </p:sp>
    </p:spTree>
    <p:extLst>
      <p:ext uri="{BB962C8B-B14F-4D97-AF65-F5344CB8AC3E}">
        <p14:creationId xmlns:p14="http://schemas.microsoft.com/office/powerpoint/2010/main" val="3397963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36</a:t>
            </a:fld>
            <a:endParaRPr lang="en-US"/>
          </a:p>
        </p:txBody>
      </p:sp>
    </p:spTree>
    <p:extLst>
      <p:ext uri="{BB962C8B-B14F-4D97-AF65-F5344CB8AC3E}">
        <p14:creationId xmlns:p14="http://schemas.microsoft.com/office/powerpoint/2010/main" val="1072740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37</a:t>
            </a:fld>
            <a:endParaRPr lang="en-US"/>
          </a:p>
        </p:txBody>
      </p:sp>
    </p:spTree>
    <p:extLst>
      <p:ext uri="{BB962C8B-B14F-4D97-AF65-F5344CB8AC3E}">
        <p14:creationId xmlns:p14="http://schemas.microsoft.com/office/powerpoint/2010/main" val="1072740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10"/>
          </p:nvPr>
        </p:nvSpPr>
        <p:spPr/>
        <p:txBody>
          <a:bodyPr/>
          <a:lstStyle/>
          <a:p>
            <a:fld id="{B4A0B8BA-BEC4-A647-B92E-584E730136E1}" type="slidenum">
              <a:rPr lang="en-US" smtClean="0"/>
              <a:t>38</a:t>
            </a:fld>
            <a:endParaRPr lang="en-US"/>
          </a:p>
        </p:txBody>
      </p:sp>
    </p:spTree>
    <p:extLst>
      <p:ext uri="{BB962C8B-B14F-4D97-AF65-F5344CB8AC3E}">
        <p14:creationId xmlns:p14="http://schemas.microsoft.com/office/powerpoint/2010/main" val="390828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development is SLOW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be up against this problem for your whole career as a dev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4</a:t>
            </a:fld>
            <a:endParaRPr lang="en-US"/>
          </a:p>
        </p:txBody>
      </p:sp>
    </p:spTree>
    <p:extLst>
      <p:ext uri="{BB962C8B-B14F-4D97-AF65-F5344CB8AC3E}">
        <p14:creationId xmlns:p14="http://schemas.microsoft.com/office/powerpoint/2010/main" val="85179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rewrite.</a:t>
            </a:r>
          </a:p>
          <a:p>
            <a:endParaRPr lang="en-US" dirty="0"/>
          </a:p>
          <a:p>
            <a:r>
              <a:rPr lang="en-US" dirty="0"/>
              <a:t>Two nerds, one keyboard </a:t>
            </a:r>
          </a:p>
          <a:p>
            <a:r>
              <a:rPr lang="en-US" dirty="0"/>
              <a:t>How does this make us faster?</a:t>
            </a:r>
          </a:p>
          <a:p>
            <a:r>
              <a:rPr lang="en-US" dirty="0"/>
              <a:t>Another question. </a:t>
            </a:r>
          </a:p>
        </p:txBody>
      </p:sp>
      <p:sp>
        <p:nvSpPr>
          <p:cNvPr id="4" name="Slide Number Placeholder 3"/>
          <p:cNvSpPr>
            <a:spLocks noGrp="1"/>
          </p:cNvSpPr>
          <p:nvPr>
            <p:ph type="sldNum" sz="quarter" idx="10"/>
          </p:nvPr>
        </p:nvSpPr>
        <p:spPr/>
        <p:txBody>
          <a:bodyPr/>
          <a:lstStyle/>
          <a:p>
            <a:fld id="{B4A0B8BA-BEC4-A647-B92E-584E730136E1}" type="slidenum">
              <a:rPr lang="en-US" smtClean="0"/>
              <a:t>5</a:t>
            </a:fld>
            <a:endParaRPr lang="en-US"/>
          </a:p>
        </p:txBody>
      </p:sp>
    </p:spTree>
    <p:extLst>
      <p:ext uri="{BB962C8B-B14F-4D97-AF65-F5344CB8AC3E}">
        <p14:creationId xmlns:p14="http://schemas.microsoft.com/office/powerpoint/2010/main" val="234253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cat writing code?</a:t>
            </a:r>
          </a:p>
          <a:p>
            <a:r>
              <a:rPr lang="en-US" dirty="0"/>
              <a:t>No, he never stops typing</a:t>
            </a:r>
          </a:p>
          <a:p>
            <a:r>
              <a:rPr lang="en-US" dirty="0"/>
              <a:t>We don’t type for a living </a:t>
            </a:r>
          </a:p>
        </p:txBody>
      </p:sp>
      <p:sp>
        <p:nvSpPr>
          <p:cNvPr id="4" name="Slide Number Placeholder 3"/>
          <p:cNvSpPr>
            <a:spLocks noGrp="1"/>
          </p:cNvSpPr>
          <p:nvPr>
            <p:ph type="sldNum" sz="quarter" idx="10"/>
          </p:nvPr>
        </p:nvSpPr>
        <p:spPr/>
        <p:txBody>
          <a:bodyPr/>
          <a:lstStyle/>
          <a:p>
            <a:fld id="{B4A0B8BA-BEC4-A647-B92E-584E730136E1}" type="slidenum">
              <a:rPr lang="en-US" smtClean="0"/>
              <a:t>6</a:t>
            </a:fld>
            <a:endParaRPr lang="en-US"/>
          </a:p>
        </p:txBody>
      </p:sp>
    </p:spTree>
    <p:extLst>
      <p:ext uri="{BB962C8B-B14F-4D97-AF65-F5344CB8AC3E}">
        <p14:creationId xmlns:p14="http://schemas.microsoft.com/office/powerpoint/2010/main" val="422101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of the chalk x invoice)</a:t>
            </a:r>
          </a:p>
          <a:p>
            <a:r>
              <a:rPr lang="en-US" dirty="0"/>
              <a:t>Great story</a:t>
            </a:r>
          </a:p>
          <a:p>
            <a:r>
              <a:rPr lang="en-US" dirty="0"/>
              <a:t>Illustrates </a:t>
            </a:r>
          </a:p>
          <a:p>
            <a:r>
              <a:rPr lang="en-US" dirty="0"/>
              <a:t>manual work vs knowledge work </a:t>
            </a:r>
          </a:p>
          <a:p>
            <a:r>
              <a:rPr lang="en-US" dirty="0"/>
              <a:t>thinking </a:t>
            </a:r>
          </a:p>
        </p:txBody>
      </p:sp>
      <p:sp>
        <p:nvSpPr>
          <p:cNvPr id="4" name="Slide Number Placeholder 3"/>
          <p:cNvSpPr>
            <a:spLocks noGrp="1"/>
          </p:cNvSpPr>
          <p:nvPr>
            <p:ph type="sldNum" sz="quarter" idx="10"/>
          </p:nvPr>
        </p:nvSpPr>
        <p:spPr/>
        <p:txBody>
          <a:bodyPr/>
          <a:lstStyle/>
          <a:p>
            <a:fld id="{B4A0B8BA-BEC4-A647-B92E-584E730136E1}" type="slidenum">
              <a:rPr lang="en-US" smtClean="0"/>
              <a:t>7</a:t>
            </a:fld>
            <a:endParaRPr lang="en-US"/>
          </a:p>
        </p:txBody>
      </p:sp>
    </p:spTree>
    <p:extLst>
      <p:ext uri="{BB962C8B-B14F-4D97-AF65-F5344CB8AC3E}">
        <p14:creationId xmlns:p14="http://schemas.microsoft.com/office/powerpoint/2010/main" val="2567003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 laundry, doing dishes, factory line</a:t>
            </a:r>
          </a:p>
          <a:p>
            <a:r>
              <a:rPr lang="en-US" dirty="0"/>
              <a:t>linear and predictable</a:t>
            </a:r>
          </a:p>
        </p:txBody>
      </p:sp>
      <p:sp>
        <p:nvSpPr>
          <p:cNvPr id="4" name="Slide Number Placeholder 3"/>
          <p:cNvSpPr>
            <a:spLocks noGrp="1"/>
          </p:cNvSpPr>
          <p:nvPr>
            <p:ph type="sldNum" sz="quarter" idx="10"/>
          </p:nvPr>
        </p:nvSpPr>
        <p:spPr/>
        <p:txBody>
          <a:bodyPr/>
          <a:lstStyle/>
          <a:p>
            <a:fld id="{B4A0B8BA-BEC4-A647-B92E-584E730136E1}" type="slidenum">
              <a:rPr lang="en-US" smtClean="0"/>
              <a:t>8</a:t>
            </a:fld>
            <a:endParaRPr lang="en-US"/>
          </a:p>
        </p:txBody>
      </p:sp>
    </p:spTree>
    <p:extLst>
      <p:ext uri="{BB962C8B-B14F-4D97-AF65-F5344CB8AC3E}">
        <p14:creationId xmlns:p14="http://schemas.microsoft.com/office/powerpoint/2010/main" val="332584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b="1" dirty="0"/>
              <a:t>knowledge</a:t>
            </a:r>
            <a:r>
              <a:rPr lang="en-US" dirty="0"/>
              <a:t> work</a:t>
            </a:r>
          </a:p>
          <a:p>
            <a:r>
              <a:rPr lang="en-US" dirty="0"/>
              <a:t>Unpredictable, reacts non-linearly to adjustments of time and resources.</a:t>
            </a:r>
          </a:p>
          <a:p>
            <a:endParaRPr lang="en-US" dirty="0"/>
          </a:p>
          <a:p>
            <a:r>
              <a:rPr lang="en-US" b="1" dirty="0"/>
              <a:t>Setbacks</a:t>
            </a:r>
          </a:p>
          <a:p>
            <a:r>
              <a:rPr lang="en-US" dirty="0"/>
              <a:t>This is because in knowledge work, we are forever slipping backward each time we move forward.</a:t>
            </a:r>
          </a:p>
          <a:p>
            <a:r>
              <a:rPr lang="en-US" dirty="0"/>
              <a:t>Trial and error</a:t>
            </a:r>
          </a:p>
          <a:p>
            <a:r>
              <a:rPr lang="en-US" dirty="0"/>
              <a:t>A </a:t>
            </a:r>
            <a:r>
              <a:rPr lang="en-US" b="1" dirty="0"/>
              <a:t>creative</a:t>
            </a:r>
            <a:r>
              <a:rPr lang="en-US" dirty="0"/>
              <a:t> process</a:t>
            </a:r>
          </a:p>
          <a:p>
            <a:endParaRPr lang="en-US" dirty="0"/>
          </a:p>
        </p:txBody>
      </p:sp>
      <p:sp>
        <p:nvSpPr>
          <p:cNvPr id="4" name="Slide Number Placeholder 3"/>
          <p:cNvSpPr>
            <a:spLocks noGrp="1"/>
          </p:cNvSpPr>
          <p:nvPr>
            <p:ph type="sldNum" sz="quarter" idx="10"/>
          </p:nvPr>
        </p:nvSpPr>
        <p:spPr/>
        <p:txBody>
          <a:bodyPr/>
          <a:lstStyle/>
          <a:p>
            <a:fld id="{B4A0B8BA-BEC4-A647-B92E-584E730136E1}" type="slidenum">
              <a:rPr lang="en-US" smtClean="0"/>
              <a:t>9</a:t>
            </a:fld>
            <a:endParaRPr lang="en-US"/>
          </a:p>
        </p:txBody>
      </p:sp>
    </p:spTree>
    <p:extLst>
      <p:ext uri="{BB962C8B-B14F-4D97-AF65-F5344CB8AC3E}">
        <p14:creationId xmlns:p14="http://schemas.microsoft.com/office/powerpoint/2010/main" val="426424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82A7-35F2-7146-BD9E-711C7807A2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283CDD-7E4C-2A41-992B-C85F8B834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57A355-2BE5-0F40-BDB5-9D2400E6BBED}"/>
              </a:ext>
            </a:extLst>
          </p:cNvPr>
          <p:cNvSpPr>
            <a:spLocks noGrp="1"/>
          </p:cNvSpPr>
          <p:nvPr>
            <p:ph type="dt" sz="half" idx="10"/>
          </p:nvPr>
        </p:nvSpPr>
        <p:spPr/>
        <p:txBody>
          <a:bodyPr/>
          <a:lstStyle/>
          <a:p>
            <a:fld id="{87DE6118-2437-4B30-8E3C-4D2BE6020583}" type="datetimeFigureOut">
              <a:rPr lang="en-US" smtClean="0"/>
              <a:pPr/>
              <a:t>8/14/18</a:t>
            </a:fld>
            <a:endParaRPr lang="en-US" dirty="0"/>
          </a:p>
        </p:txBody>
      </p:sp>
      <p:sp>
        <p:nvSpPr>
          <p:cNvPr id="5" name="Footer Placeholder 4">
            <a:extLst>
              <a:ext uri="{FF2B5EF4-FFF2-40B4-BE49-F238E27FC236}">
                <a16:creationId xmlns:a16="http://schemas.microsoft.com/office/drawing/2014/main" id="{EC5A3CF8-E600-2E45-A8D9-1A85C77358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98C9D-84D1-5840-B646-8B5E93013FF6}"/>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513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35C3-85EF-BB43-863A-AB30F3EE97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5FAA5B-5A9E-2843-A2F8-5B8CE19D56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EA3C2-EE29-1348-9A12-D52BAAD657E7}"/>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5" name="Footer Placeholder 4">
            <a:extLst>
              <a:ext uri="{FF2B5EF4-FFF2-40B4-BE49-F238E27FC236}">
                <a16:creationId xmlns:a16="http://schemas.microsoft.com/office/drawing/2014/main" id="{563671C2-5D3E-3F45-8877-DB0860C4EC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B49251-9714-5740-9C08-113202C49D6A}"/>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2686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116C3-3B0F-6643-B0C6-C3F6D58EF1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0B41ED-0846-9A43-ACED-E7C1A30E2D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B49A9-721B-354A-976C-81AD00445287}"/>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5" name="Footer Placeholder 4">
            <a:extLst>
              <a:ext uri="{FF2B5EF4-FFF2-40B4-BE49-F238E27FC236}">
                <a16:creationId xmlns:a16="http://schemas.microsoft.com/office/drawing/2014/main" id="{6E949B03-F82C-F54A-88C3-F9534268F5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7E8EB-23E3-D843-929B-6D70C0D36BB6}"/>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6622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5F61-09B0-024D-840D-B38B2DA317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64103A-A8C5-1B4E-B1D5-4036C1342C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202FC-CF11-C449-A88E-2FC77EEFAD17}"/>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5" name="Footer Placeholder 4">
            <a:extLst>
              <a:ext uri="{FF2B5EF4-FFF2-40B4-BE49-F238E27FC236}">
                <a16:creationId xmlns:a16="http://schemas.microsoft.com/office/drawing/2014/main" id="{44A0432B-89D7-0349-8152-E092E88574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E9B052-64A5-2540-8583-7247D9C5690F}"/>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358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A908-69FE-8540-B8CB-4DFBE213A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0A3B6-10CC-554C-A991-4AB2883D4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5B7537-340B-474F-98F5-11A351F562A8}"/>
              </a:ext>
            </a:extLst>
          </p:cNvPr>
          <p:cNvSpPr>
            <a:spLocks noGrp="1"/>
          </p:cNvSpPr>
          <p:nvPr>
            <p:ph type="dt" sz="half" idx="10"/>
          </p:nvPr>
        </p:nvSpPr>
        <p:spPr/>
        <p:txBody>
          <a:bodyPr/>
          <a:lstStyle/>
          <a:p>
            <a:fld id="{87DE6118-2437-4B30-8E3C-4D2BE6020583}" type="datetimeFigureOut">
              <a:rPr lang="en-US" smtClean="0"/>
              <a:pPr/>
              <a:t>8/14/18</a:t>
            </a:fld>
            <a:endParaRPr lang="en-US" dirty="0"/>
          </a:p>
        </p:txBody>
      </p:sp>
      <p:sp>
        <p:nvSpPr>
          <p:cNvPr id="5" name="Footer Placeholder 4">
            <a:extLst>
              <a:ext uri="{FF2B5EF4-FFF2-40B4-BE49-F238E27FC236}">
                <a16:creationId xmlns:a16="http://schemas.microsoft.com/office/drawing/2014/main" id="{8E151745-F1F1-6D43-A03C-FE55C637A3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3148F9-29B5-A547-9A4F-3CAE2881E363}"/>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51004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38A3-CFBB-5549-8002-66CFAC3B0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0900F0-9DD3-FE42-9AEA-A0B2DCDE23C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CB468-0272-544B-931C-815196711F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06CE30-D76B-6C40-8AAA-A08D9666CDC4}"/>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6" name="Footer Placeholder 5">
            <a:extLst>
              <a:ext uri="{FF2B5EF4-FFF2-40B4-BE49-F238E27FC236}">
                <a16:creationId xmlns:a16="http://schemas.microsoft.com/office/drawing/2014/main" id="{7E57A1FD-A4BC-B342-A490-C2886B1F1E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FAB2ED-6A67-154E-ABEB-7A876ED41089}"/>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9764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386B-8D03-E244-97A8-43C01DA389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8BC57B-EAD6-FC4E-B1F3-5397C63EDA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0B32AF-8304-B445-A95F-525751DCDA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9E93C0-12E9-D945-B6EF-F6112ED08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0123A5-D45A-674D-99B0-97C787BB99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2DB5C6-5A6F-DF4C-AF2B-00197AD2898B}"/>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8" name="Footer Placeholder 7">
            <a:extLst>
              <a:ext uri="{FF2B5EF4-FFF2-40B4-BE49-F238E27FC236}">
                <a16:creationId xmlns:a16="http://schemas.microsoft.com/office/drawing/2014/main" id="{A2B6564D-0142-9F40-92EF-AE8F85D1FA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9D6EA80-F417-E048-8A59-5F8B86AF7052}"/>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1441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F685-7458-CE43-B4D0-DCBBE94E93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FC7A7D-3106-EC4B-940E-FEA96A665847}"/>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4" name="Footer Placeholder 3">
            <a:extLst>
              <a:ext uri="{FF2B5EF4-FFF2-40B4-BE49-F238E27FC236}">
                <a16:creationId xmlns:a16="http://schemas.microsoft.com/office/drawing/2014/main" id="{52F1681B-7005-6241-9D61-3222272228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65762C-C653-A242-831A-B4F066736BD0}"/>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0020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0A5DE-9B67-634C-951D-CAAC04543BC8}"/>
              </a:ext>
            </a:extLst>
          </p:cNvPr>
          <p:cNvSpPr>
            <a:spLocks noGrp="1"/>
          </p:cNvSpPr>
          <p:nvPr>
            <p:ph type="dt" sz="half" idx="10"/>
          </p:nvPr>
        </p:nvSpPr>
        <p:spPr/>
        <p:txBody>
          <a:bodyPr/>
          <a:lstStyle/>
          <a:p>
            <a:fld id="{87DE6118-2437-4B30-8E3C-4D2BE6020583}" type="datetimeFigureOut">
              <a:rPr lang="en-US" smtClean="0"/>
              <a:t>8/14/18</a:t>
            </a:fld>
            <a:endParaRPr lang="en-US" dirty="0"/>
          </a:p>
        </p:txBody>
      </p:sp>
      <p:sp>
        <p:nvSpPr>
          <p:cNvPr id="3" name="Footer Placeholder 2">
            <a:extLst>
              <a:ext uri="{FF2B5EF4-FFF2-40B4-BE49-F238E27FC236}">
                <a16:creationId xmlns:a16="http://schemas.microsoft.com/office/drawing/2014/main" id="{FDD11525-4E58-0347-9034-876A5466423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B2D4B00-215D-0A40-93E8-561A34F53431}"/>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05004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442F-D91F-0F47-B9D1-BDA9BB65A1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0B35FF-8D4A-1746-9F4B-C341FD82C9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FFEBFC-31BF-A241-BE71-8CEE16425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C24027-898A-1A44-B26F-8546960C7B6A}"/>
              </a:ext>
            </a:extLst>
          </p:cNvPr>
          <p:cNvSpPr>
            <a:spLocks noGrp="1"/>
          </p:cNvSpPr>
          <p:nvPr>
            <p:ph type="dt" sz="half" idx="10"/>
          </p:nvPr>
        </p:nvSpPr>
        <p:spPr/>
        <p:txBody>
          <a:bodyPr/>
          <a:lstStyle/>
          <a:p>
            <a:fld id="{87DE6118-2437-4B30-8E3C-4D2BE6020583}" type="datetimeFigureOut">
              <a:rPr lang="en-US" smtClean="0"/>
              <a:pPr/>
              <a:t>8/14/18</a:t>
            </a:fld>
            <a:endParaRPr lang="en-US" dirty="0"/>
          </a:p>
        </p:txBody>
      </p:sp>
      <p:sp>
        <p:nvSpPr>
          <p:cNvPr id="6" name="Footer Placeholder 5">
            <a:extLst>
              <a:ext uri="{FF2B5EF4-FFF2-40B4-BE49-F238E27FC236}">
                <a16:creationId xmlns:a16="http://schemas.microsoft.com/office/drawing/2014/main" id="{C51437F3-B6D6-CB44-833B-12D5C6E5F6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DE3BC59-B83E-8447-B9A1-7B86E358C514}"/>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21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5ADA-0674-5D40-A6B0-B9BBBF252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5A444B-789D-3341-A461-7C60A9832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8CBA59-E420-BB45-B76E-0DC66E14F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2E240B-A661-B64D-815C-9D865662E05F}"/>
              </a:ext>
            </a:extLst>
          </p:cNvPr>
          <p:cNvSpPr>
            <a:spLocks noGrp="1"/>
          </p:cNvSpPr>
          <p:nvPr>
            <p:ph type="dt" sz="half" idx="10"/>
          </p:nvPr>
        </p:nvSpPr>
        <p:spPr/>
        <p:txBody>
          <a:bodyPr/>
          <a:lstStyle/>
          <a:p>
            <a:fld id="{87DE6118-2437-4B30-8E3C-4D2BE6020583}" type="datetimeFigureOut">
              <a:rPr lang="en-US" smtClean="0"/>
              <a:pPr/>
              <a:t>8/14/18</a:t>
            </a:fld>
            <a:endParaRPr lang="en-US" dirty="0"/>
          </a:p>
        </p:txBody>
      </p:sp>
      <p:sp>
        <p:nvSpPr>
          <p:cNvPr id="6" name="Footer Placeholder 5">
            <a:extLst>
              <a:ext uri="{FF2B5EF4-FFF2-40B4-BE49-F238E27FC236}">
                <a16:creationId xmlns:a16="http://schemas.microsoft.com/office/drawing/2014/main" id="{F547C037-E018-2C42-A308-AEF749EE03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806851-291C-0F46-BC67-915AEE645543}"/>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75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t="5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715-6D7C-944B-A3C3-9ABE41CF5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A20942-8FF3-2147-BD7A-EA763631B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DF4D4-C4B9-E840-A10F-6F7FEF3C7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8/14/18</a:t>
            </a:fld>
            <a:endParaRPr lang="en-US" dirty="0"/>
          </a:p>
        </p:txBody>
      </p:sp>
      <p:sp>
        <p:nvSpPr>
          <p:cNvPr id="5" name="Footer Placeholder 4">
            <a:extLst>
              <a:ext uri="{FF2B5EF4-FFF2-40B4-BE49-F238E27FC236}">
                <a16:creationId xmlns:a16="http://schemas.microsoft.com/office/drawing/2014/main" id="{9E7F8A57-BB94-1C47-A6E7-7BC40E9C3C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F6B6F1-5D85-0548-BCE4-0D5E451348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13231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797269" y="881734"/>
            <a:ext cx="8597462" cy="2311716"/>
          </a:xfrm>
        </p:spPr>
        <p:txBody>
          <a:bodyPr anchor="ctr">
            <a:normAutofit/>
          </a:bodyPr>
          <a:lstStyle/>
          <a:p>
            <a:r>
              <a:rPr lang="en-US" dirty="0">
                <a:latin typeface="Courier" pitchFamily="2" charset="0"/>
              </a:rPr>
              <a:t>we don’t type </a:t>
            </a:r>
            <a:br>
              <a:rPr lang="en-US" dirty="0">
                <a:latin typeface="Courier" pitchFamily="2" charset="0"/>
              </a:rPr>
            </a:br>
            <a:r>
              <a:rPr lang="en-US" dirty="0">
                <a:latin typeface="Courier" pitchFamily="2" charset="0"/>
              </a:rPr>
              <a:t>for a living</a:t>
            </a:r>
          </a:p>
        </p:txBody>
      </p:sp>
      <p:sp>
        <p:nvSpPr>
          <p:cNvPr id="3" name="Subtitle 2">
            <a:extLst>
              <a:ext uri="{FF2B5EF4-FFF2-40B4-BE49-F238E27FC236}">
                <a16:creationId xmlns:a16="http://schemas.microsoft.com/office/drawing/2014/main" id="{7A3C7927-EAD1-2E4F-A744-59F8B976AB0F}"/>
              </a:ext>
            </a:extLst>
          </p:cNvPr>
          <p:cNvSpPr>
            <a:spLocks noGrp="1"/>
          </p:cNvSpPr>
          <p:nvPr>
            <p:ph type="subTitle" idx="1"/>
          </p:nvPr>
        </p:nvSpPr>
        <p:spPr>
          <a:xfrm>
            <a:off x="1709315" y="3000945"/>
            <a:ext cx="8597463" cy="2230995"/>
          </a:xfrm>
        </p:spPr>
        <p:txBody>
          <a:bodyPr anchor="ctr">
            <a:normAutofit/>
          </a:bodyPr>
          <a:lstStyle/>
          <a:p>
            <a:r>
              <a:rPr lang="en-US" sz="2000" dirty="0">
                <a:latin typeface="Courier" pitchFamily="2" charset="0"/>
              </a:rPr>
              <a:t>plural programming practices </a:t>
            </a:r>
          </a:p>
          <a:p>
            <a:r>
              <a:rPr lang="en-US" sz="2000" dirty="0">
                <a:latin typeface="Courier" pitchFamily="2" charset="0"/>
              </a:rPr>
              <a:t>for productivity and profit</a:t>
            </a:r>
          </a:p>
          <a:p>
            <a:endParaRPr lang="en-US" sz="2000" dirty="0">
              <a:latin typeface="Courier" pitchFamily="2" charset="0"/>
            </a:endParaRPr>
          </a:p>
          <a:p>
            <a:r>
              <a:rPr lang="en-US" sz="2000" dirty="0">
                <a:latin typeface="Courier" pitchFamily="2" charset="0"/>
              </a:rPr>
              <a:t>@jonfazzaro</a:t>
            </a:r>
          </a:p>
        </p:txBody>
      </p:sp>
    </p:spTree>
    <p:extLst>
      <p:ext uri="{BB962C8B-B14F-4D97-AF65-F5344CB8AC3E}">
        <p14:creationId xmlns:p14="http://schemas.microsoft.com/office/powerpoint/2010/main" val="105395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5C6E6-12C6-A945-8662-D9C740221E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61368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75B72D-4BB1-024F-A141-1395A914F243}"/>
              </a:ext>
            </a:extLst>
          </p:cNvPr>
          <p:cNvPicPr>
            <a:picLocks noChangeAspect="1"/>
          </p:cNvPicPr>
          <p:nvPr/>
        </p:nvPicPr>
        <p:blipFill>
          <a:blip r:embed="rId3"/>
          <a:stretch>
            <a:fillRect/>
          </a:stretch>
        </p:blipFill>
        <p:spPr>
          <a:xfrm>
            <a:off x="31091" y="1915026"/>
            <a:ext cx="12129819" cy="3027949"/>
          </a:xfrm>
          <a:prstGeom prst="rect">
            <a:avLst/>
          </a:prstGeom>
        </p:spPr>
      </p:pic>
    </p:spTree>
    <p:extLst>
      <p:ext uri="{BB962C8B-B14F-4D97-AF65-F5344CB8AC3E}">
        <p14:creationId xmlns:p14="http://schemas.microsoft.com/office/powerpoint/2010/main" val="288523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31F1A1-94C3-314F-98E9-76B7821C5511}"/>
              </a:ext>
            </a:extLst>
          </p:cNvPr>
          <p:cNvPicPr>
            <a:picLocks noChangeAspect="1"/>
          </p:cNvPicPr>
          <p:nvPr/>
        </p:nvPicPr>
        <p:blipFill>
          <a:blip r:embed="rId3"/>
          <a:stretch>
            <a:fillRect/>
          </a:stretch>
        </p:blipFill>
        <p:spPr>
          <a:xfrm>
            <a:off x="2865190" y="1200150"/>
            <a:ext cx="6461621" cy="4457701"/>
          </a:xfrm>
          <a:prstGeom prst="rect">
            <a:avLst/>
          </a:prstGeom>
          <a:solidFill>
            <a:schemeClr val="bg1"/>
          </a:solidFill>
        </p:spPr>
      </p:pic>
    </p:spTree>
    <p:extLst>
      <p:ext uri="{BB962C8B-B14F-4D97-AF65-F5344CB8AC3E}">
        <p14:creationId xmlns:p14="http://schemas.microsoft.com/office/powerpoint/2010/main" val="315132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4D0DB-8ABA-C74A-BF95-A7D3366E359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8597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0F036D7-CAB9-AE47-BDC6-E6D88790AD79}"/>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1. strong pairing</a:t>
            </a:r>
            <a:endParaRPr lang="en-US" sz="6000" dirty="0"/>
          </a:p>
        </p:txBody>
      </p:sp>
    </p:spTree>
    <p:extLst>
      <p:ext uri="{BB962C8B-B14F-4D97-AF65-F5344CB8AC3E}">
        <p14:creationId xmlns:p14="http://schemas.microsoft.com/office/powerpoint/2010/main" val="290725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07DF92B-0C84-D444-A9DA-68BEF228995D}"/>
              </a:ext>
            </a:extLst>
          </p:cNvPr>
          <p:cNvPicPr>
            <a:picLocks noChangeAspect="1"/>
          </p:cNvPicPr>
          <p:nvPr/>
        </p:nvPicPr>
        <p:blipFill>
          <a:blip r:embed="rId3"/>
          <a:stretch>
            <a:fillRect/>
          </a:stretch>
        </p:blipFill>
        <p:spPr>
          <a:xfrm>
            <a:off x="674025" y="3481828"/>
            <a:ext cx="2890531" cy="2890531"/>
          </a:xfrm>
          <a:prstGeom prst="rect">
            <a:avLst/>
          </a:prstGeom>
        </p:spPr>
      </p:pic>
      <p:pic>
        <p:nvPicPr>
          <p:cNvPr id="11" name="Picture 10">
            <a:extLst>
              <a:ext uri="{FF2B5EF4-FFF2-40B4-BE49-F238E27FC236}">
                <a16:creationId xmlns:a16="http://schemas.microsoft.com/office/drawing/2014/main" id="{FD32F80A-8D38-694B-A212-A90C962008CE}"/>
              </a:ext>
            </a:extLst>
          </p:cNvPr>
          <p:cNvPicPr>
            <a:picLocks noChangeAspect="1"/>
          </p:cNvPicPr>
          <p:nvPr/>
        </p:nvPicPr>
        <p:blipFill>
          <a:blip r:embed="rId3"/>
          <a:stretch>
            <a:fillRect/>
          </a:stretch>
        </p:blipFill>
        <p:spPr>
          <a:xfrm>
            <a:off x="134591" y="1"/>
            <a:ext cx="3397160" cy="3397160"/>
          </a:xfrm>
          <a:prstGeom prst="rect">
            <a:avLst/>
          </a:prstGeom>
        </p:spPr>
      </p:pic>
      <p:pic>
        <p:nvPicPr>
          <p:cNvPr id="3" name="Picture 2">
            <a:extLst>
              <a:ext uri="{FF2B5EF4-FFF2-40B4-BE49-F238E27FC236}">
                <a16:creationId xmlns:a16="http://schemas.microsoft.com/office/drawing/2014/main" id="{265901E7-9D39-6142-AE02-A8A386759F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8636" y="331155"/>
            <a:ext cx="2175813" cy="2064347"/>
          </a:xfrm>
          <a:prstGeom prst="ellipse">
            <a:avLst/>
          </a:prstGeom>
        </p:spPr>
      </p:pic>
      <p:pic>
        <p:nvPicPr>
          <p:cNvPr id="7" name="Picture 6">
            <a:extLst>
              <a:ext uri="{FF2B5EF4-FFF2-40B4-BE49-F238E27FC236}">
                <a16:creationId xmlns:a16="http://schemas.microsoft.com/office/drawing/2014/main" id="{B7AFBCAD-00AD-3C49-8E84-6AD1E938E2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49950" y="3819401"/>
            <a:ext cx="1739160" cy="1650065"/>
          </a:xfrm>
          <a:prstGeom prst="ellipse">
            <a:avLst/>
          </a:prstGeom>
        </p:spPr>
      </p:pic>
      <p:pic>
        <p:nvPicPr>
          <p:cNvPr id="9" name="Picture 8">
            <a:extLst>
              <a:ext uri="{FF2B5EF4-FFF2-40B4-BE49-F238E27FC236}">
                <a16:creationId xmlns:a16="http://schemas.microsoft.com/office/drawing/2014/main" id="{7DB1741D-3437-0140-A728-4DEB22B08738}"/>
              </a:ext>
            </a:extLst>
          </p:cNvPr>
          <p:cNvPicPr>
            <a:picLocks noChangeAspect="1"/>
          </p:cNvPicPr>
          <p:nvPr/>
        </p:nvPicPr>
        <p:blipFill>
          <a:blip r:embed="rId6"/>
          <a:stretch>
            <a:fillRect/>
          </a:stretch>
        </p:blipFill>
        <p:spPr>
          <a:xfrm>
            <a:off x="9378482" y="3121174"/>
            <a:ext cx="2811517" cy="3736826"/>
          </a:xfrm>
          <a:prstGeom prst="rect">
            <a:avLst/>
          </a:prstGeom>
        </p:spPr>
      </p:pic>
      <p:pic>
        <p:nvPicPr>
          <p:cNvPr id="13" name="Picture 12">
            <a:extLst>
              <a:ext uri="{FF2B5EF4-FFF2-40B4-BE49-F238E27FC236}">
                <a16:creationId xmlns:a16="http://schemas.microsoft.com/office/drawing/2014/main" id="{BA0C96E4-2BBF-EC42-8EF4-0BE8D158DA02}"/>
              </a:ext>
            </a:extLst>
          </p:cNvPr>
          <p:cNvPicPr>
            <a:picLocks noChangeAspect="1"/>
          </p:cNvPicPr>
          <p:nvPr/>
        </p:nvPicPr>
        <p:blipFill>
          <a:blip r:embed="rId3"/>
          <a:stretch>
            <a:fillRect/>
          </a:stretch>
        </p:blipFill>
        <p:spPr>
          <a:xfrm>
            <a:off x="3821978" y="331155"/>
            <a:ext cx="3916555" cy="3916555"/>
          </a:xfrm>
          <a:prstGeom prst="rect">
            <a:avLst/>
          </a:prstGeom>
        </p:spPr>
      </p:pic>
      <p:pic>
        <p:nvPicPr>
          <p:cNvPr id="14" name="Picture 13">
            <a:extLst>
              <a:ext uri="{FF2B5EF4-FFF2-40B4-BE49-F238E27FC236}">
                <a16:creationId xmlns:a16="http://schemas.microsoft.com/office/drawing/2014/main" id="{31F3CAAE-F35A-AF46-A4AF-AFBDB186665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68837" y="753394"/>
            <a:ext cx="2356493" cy="2235773"/>
          </a:xfrm>
          <a:prstGeom prst="ellipse">
            <a:avLst/>
          </a:prstGeom>
        </p:spPr>
      </p:pic>
      <p:pic>
        <p:nvPicPr>
          <p:cNvPr id="15" name="Picture 14">
            <a:extLst>
              <a:ext uri="{FF2B5EF4-FFF2-40B4-BE49-F238E27FC236}">
                <a16:creationId xmlns:a16="http://schemas.microsoft.com/office/drawing/2014/main" id="{6E66666C-E5CE-784C-B6B5-EE9AFD014C77}"/>
              </a:ext>
            </a:extLst>
          </p:cNvPr>
          <p:cNvPicPr>
            <a:picLocks noChangeAspect="1"/>
          </p:cNvPicPr>
          <p:nvPr/>
        </p:nvPicPr>
        <p:blipFill>
          <a:blip r:embed="rId3"/>
          <a:stretch>
            <a:fillRect/>
          </a:stretch>
        </p:blipFill>
        <p:spPr>
          <a:xfrm>
            <a:off x="4563833" y="4410637"/>
            <a:ext cx="2007919" cy="2007919"/>
          </a:xfrm>
          <a:prstGeom prst="rect">
            <a:avLst/>
          </a:prstGeom>
        </p:spPr>
      </p:pic>
      <p:pic>
        <p:nvPicPr>
          <p:cNvPr id="16" name="Picture 15">
            <a:extLst>
              <a:ext uri="{FF2B5EF4-FFF2-40B4-BE49-F238E27FC236}">
                <a16:creationId xmlns:a16="http://schemas.microsoft.com/office/drawing/2014/main" id="{1B4AA34C-172B-E444-B9E1-B3A463045D8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2696" y="4714345"/>
            <a:ext cx="1208114" cy="1146224"/>
          </a:xfrm>
          <a:prstGeom prst="ellipse">
            <a:avLst/>
          </a:prstGeom>
        </p:spPr>
      </p:pic>
      <p:pic>
        <p:nvPicPr>
          <p:cNvPr id="17" name="Picture 16">
            <a:extLst>
              <a:ext uri="{FF2B5EF4-FFF2-40B4-BE49-F238E27FC236}">
                <a16:creationId xmlns:a16="http://schemas.microsoft.com/office/drawing/2014/main" id="{186329EB-F0C0-244E-97A6-00A8E144EA53}"/>
              </a:ext>
            </a:extLst>
          </p:cNvPr>
          <p:cNvPicPr>
            <a:picLocks noChangeAspect="1"/>
          </p:cNvPicPr>
          <p:nvPr/>
        </p:nvPicPr>
        <p:blipFill>
          <a:blip r:embed="rId3"/>
          <a:stretch>
            <a:fillRect/>
          </a:stretch>
        </p:blipFill>
        <p:spPr>
          <a:xfrm>
            <a:off x="8501133" y="246364"/>
            <a:ext cx="2742803" cy="2742803"/>
          </a:xfrm>
          <a:prstGeom prst="rect">
            <a:avLst/>
          </a:prstGeom>
        </p:spPr>
      </p:pic>
      <p:pic>
        <p:nvPicPr>
          <p:cNvPr id="18" name="Picture 17">
            <a:extLst>
              <a:ext uri="{FF2B5EF4-FFF2-40B4-BE49-F238E27FC236}">
                <a16:creationId xmlns:a16="http://schemas.microsoft.com/office/drawing/2014/main" id="{54F49044-9A59-E041-8AE3-AB7DF2278B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77058" y="583938"/>
            <a:ext cx="1650276" cy="1565734"/>
          </a:xfrm>
          <a:prstGeom prst="ellipse">
            <a:avLst/>
          </a:prstGeom>
        </p:spPr>
      </p:pic>
      <p:pic>
        <p:nvPicPr>
          <p:cNvPr id="19" name="Picture 18">
            <a:extLst>
              <a:ext uri="{FF2B5EF4-FFF2-40B4-BE49-F238E27FC236}">
                <a16:creationId xmlns:a16="http://schemas.microsoft.com/office/drawing/2014/main" id="{939F9EDE-1270-BD40-B892-ED06F48C7A14}"/>
              </a:ext>
            </a:extLst>
          </p:cNvPr>
          <p:cNvPicPr>
            <a:picLocks noChangeAspect="1"/>
          </p:cNvPicPr>
          <p:nvPr/>
        </p:nvPicPr>
        <p:blipFill>
          <a:blip r:embed="rId3"/>
          <a:stretch>
            <a:fillRect/>
          </a:stretch>
        </p:blipFill>
        <p:spPr>
          <a:xfrm>
            <a:off x="7451910" y="3481829"/>
            <a:ext cx="2081558" cy="2081558"/>
          </a:xfrm>
          <a:prstGeom prst="rect">
            <a:avLst/>
          </a:prstGeom>
        </p:spPr>
      </p:pic>
      <p:pic>
        <p:nvPicPr>
          <p:cNvPr id="20" name="Picture 19">
            <a:extLst>
              <a:ext uri="{FF2B5EF4-FFF2-40B4-BE49-F238E27FC236}">
                <a16:creationId xmlns:a16="http://schemas.microsoft.com/office/drawing/2014/main" id="{AAE02571-A8A7-F945-8D68-CE90CE54C89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4637" y="3734736"/>
            <a:ext cx="1252421" cy="1188261"/>
          </a:xfrm>
          <a:prstGeom prst="ellipse">
            <a:avLst/>
          </a:prstGeom>
        </p:spPr>
      </p:pic>
    </p:spTree>
    <p:extLst>
      <p:ext uri="{BB962C8B-B14F-4D97-AF65-F5344CB8AC3E}">
        <p14:creationId xmlns:p14="http://schemas.microsoft.com/office/powerpoint/2010/main" val="37283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D381C-B2D3-C541-8936-8917ADF7CC9D}"/>
              </a:ext>
            </a:extLst>
          </p:cNvPr>
          <p:cNvPicPr>
            <a:picLocks noChangeAspect="1"/>
          </p:cNvPicPr>
          <p:nvPr/>
        </p:nvPicPr>
        <p:blipFill>
          <a:blip r:embed="rId3"/>
          <a:stretch>
            <a:fillRect/>
          </a:stretch>
        </p:blipFill>
        <p:spPr>
          <a:xfrm>
            <a:off x="2675466" y="101599"/>
            <a:ext cx="6773333" cy="6773333"/>
          </a:xfrm>
          <a:prstGeom prst="rect">
            <a:avLst/>
          </a:prstGeom>
        </p:spPr>
      </p:pic>
      <p:pic>
        <p:nvPicPr>
          <p:cNvPr id="4" name="Picture 3">
            <a:extLst>
              <a:ext uri="{FF2B5EF4-FFF2-40B4-BE49-F238E27FC236}">
                <a16:creationId xmlns:a16="http://schemas.microsoft.com/office/drawing/2014/main" id="{0E030B78-EFDF-A446-A830-79D507AF718C}"/>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165599" y="757767"/>
            <a:ext cx="4362774" cy="4094792"/>
          </a:xfrm>
          <a:prstGeom prst="ellipse">
            <a:avLst/>
          </a:prstGeom>
        </p:spPr>
      </p:pic>
    </p:spTree>
    <p:extLst>
      <p:ext uri="{BB962C8B-B14F-4D97-AF65-F5344CB8AC3E}">
        <p14:creationId xmlns:p14="http://schemas.microsoft.com/office/powerpoint/2010/main" val="3337913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D1042-6AAF-F744-BAB1-09C37B7D783F}"/>
              </a:ext>
            </a:extLst>
          </p:cNvPr>
          <p:cNvPicPr>
            <a:picLocks noChangeAspect="1"/>
          </p:cNvPicPr>
          <p:nvPr/>
        </p:nvPicPr>
        <p:blipFill>
          <a:blip r:embed="rId3"/>
          <a:stretch>
            <a:fillRect/>
          </a:stretch>
        </p:blipFill>
        <p:spPr>
          <a:xfrm>
            <a:off x="-21157" y="0"/>
            <a:ext cx="6644215" cy="6644215"/>
          </a:xfrm>
          <a:prstGeom prst="rect">
            <a:avLst/>
          </a:prstGeom>
        </p:spPr>
      </p:pic>
      <p:pic>
        <p:nvPicPr>
          <p:cNvPr id="7" name="Picture 6">
            <a:extLst>
              <a:ext uri="{FF2B5EF4-FFF2-40B4-BE49-F238E27FC236}">
                <a16:creationId xmlns:a16="http://schemas.microsoft.com/office/drawing/2014/main" id="{4C3C8C59-B77B-B749-A90D-C7774DEA0CA2}"/>
              </a:ext>
            </a:extLst>
          </p:cNvPr>
          <p:cNvPicPr>
            <a:picLocks noChangeAspect="1"/>
          </p:cNvPicPr>
          <p:nvPr/>
        </p:nvPicPr>
        <p:blipFill>
          <a:blip r:embed="rId4"/>
          <a:stretch>
            <a:fillRect/>
          </a:stretch>
        </p:blipFill>
        <p:spPr>
          <a:xfrm flipH="1">
            <a:off x="5842000" y="33865"/>
            <a:ext cx="6610350" cy="6610350"/>
          </a:xfrm>
          <a:prstGeom prst="rect">
            <a:avLst/>
          </a:prstGeom>
        </p:spPr>
      </p:pic>
      <p:pic>
        <p:nvPicPr>
          <p:cNvPr id="4" name="Picture 3">
            <a:extLst>
              <a:ext uri="{FF2B5EF4-FFF2-40B4-BE49-F238E27FC236}">
                <a16:creationId xmlns:a16="http://schemas.microsoft.com/office/drawing/2014/main" id="{4D55EE87-B831-4C4B-AC7A-AAA5300EA0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3472" y="905304"/>
            <a:ext cx="5731995" cy="3519483"/>
          </a:xfrm>
          <a:prstGeom prst="rect">
            <a:avLst/>
          </a:prstGeom>
        </p:spPr>
      </p:pic>
    </p:spTree>
    <p:extLst>
      <p:ext uri="{BB962C8B-B14F-4D97-AF65-F5344CB8AC3E}">
        <p14:creationId xmlns:p14="http://schemas.microsoft.com/office/powerpoint/2010/main" val="374155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B8FEF8-5B71-C740-BECA-3A8F5324F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1749" y="142875"/>
            <a:ext cx="7373517" cy="6206526"/>
          </a:xfrm>
          <a:prstGeom prst="rect">
            <a:avLst/>
          </a:prstGeom>
        </p:spPr>
      </p:pic>
      <p:sp>
        <p:nvSpPr>
          <p:cNvPr id="3" name="TextBox 2">
            <a:extLst>
              <a:ext uri="{FF2B5EF4-FFF2-40B4-BE49-F238E27FC236}">
                <a16:creationId xmlns:a16="http://schemas.microsoft.com/office/drawing/2014/main" id="{3EF4E164-5BEA-024F-829B-F8C3E7247818}"/>
              </a:ext>
            </a:extLst>
          </p:cNvPr>
          <p:cNvSpPr txBox="1"/>
          <p:nvPr/>
        </p:nvSpPr>
        <p:spPr>
          <a:xfrm>
            <a:off x="7886701" y="142875"/>
            <a:ext cx="2271713" cy="707886"/>
          </a:xfrm>
          <a:prstGeom prst="rect">
            <a:avLst/>
          </a:prstGeom>
          <a:solidFill>
            <a:schemeClr val="bg1"/>
          </a:solidFill>
        </p:spPr>
        <p:txBody>
          <a:bodyPr wrap="square" rtlCol="0">
            <a:spAutoFit/>
          </a:bodyPr>
          <a:lstStyle/>
          <a:p>
            <a:r>
              <a:rPr lang="en-US" sz="4000" dirty="0">
                <a:latin typeface="Comic Sans MS" panose="030F0902030302020204" pitchFamily="66" charset="0"/>
              </a:rPr>
              <a:t>project</a:t>
            </a:r>
          </a:p>
        </p:txBody>
      </p:sp>
      <p:sp>
        <p:nvSpPr>
          <p:cNvPr id="4" name="TextBox 3">
            <a:extLst>
              <a:ext uri="{FF2B5EF4-FFF2-40B4-BE49-F238E27FC236}">
                <a16:creationId xmlns:a16="http://schemas.microsoft.com/office/drawing/2014/main" id="{EEEC31B5-F759-3645-B16A-EEF38E0788EA}"/>
              </a:ext>
            </a:extLst>
          </p:cNvPr>
          <p:cNvSpPr txBox="1"/>
          <p:nvPr/>
        </p:nvSpPr>
        <p:spPr>
          <a:xfrm>
            <a:off x="7886700" y="2784473"/>
            <a:ext cx="2271713" cy="1015663"/>
          </a:xfrm>
          <a:prstGeom prst="rect">
            <a:avLst/>
          </a:prstGeom>
          <a:solidFill>
            <a:schemeClr val="bg1"/>
          </a:solidFill>
        </p:spPr>
        <p:txBody>
          <a:bodyPr wrap="square" rtlCol="0">
            <a:spAutoFit/>
          </a:bodyPr>
          <a:lstStyle/>
          <a:p>
            <a:r>
              <a:rPr lang="en-US" sz="2000" b="1" dirty="0">
                <a:latin typeface="Comic Sans MS" panose="030F0902030302020204" pitchFamily="66" charset="0"/>
              </a:rPr>
              <a:t>Software development timeline</a:t>
            </a:r>
          </a:p>
        </p:txBody>
      </p:sp>
      <p:pic>
        <p:nvPicPr>
          <p:cNvPr id="5" name="Picture 4">
            <a:extLst>
              <a:ext uri="{FF2B5EF4-FFF2-40B4-BE49-F238E27FC236}">
                <a16:creationId xmlns:a16="http://schemas.microsoft.com/office/drawing/2014/main" id="{9ECA3413-EFED-5A4F-B0AA-823A280967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6083" y="3499945"/>
            <a:ext cx="1609379" cy="1702676"/>
          </a:xfrm>
          <a:prstGeom prst="rect">
            <a:avLst/>
          </a:prstGeom>
        </p:spPr>
      </p:pic>
    </p:spTree>
    <p:extLst>
      <p:ext uri="{BB962C8B-B14F-4D97-AF65-F5344CB8AC3E}">
        <p14:creationId xmlns:p14="http://schemas.microsoft.com/office/powerpoint/2010/main" val="1873173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CBB8-8B18-5045-97C4-9EA2F0FA7F0C}"/>
              </a:ext>
            </a:extLst>
          </p:cNvPr>
          <p:cNvSpPr>
            <a:spLocks noGrp="1"/>
          </p:cNvSpPr>
          <p:nvPr>
            <p:ph type="ctrTitle"/>
          </p:nvPr>
        </p:nvSpPr>
        <p:spPr>
          <a:xfrm>
            <a:off x="1341120" y="1030922"/>
            <a:ext cx="9144000" cy="3061017"/>
          </a:xfrm>
        </p:spPr>
        <p:txBody>
          <a:bodyPr>
            <a:noAutofit/>
          </a:bodyPr>
          <a:lstStyle/>
          <a:p>
            <a:r>
              <a:rPr lang="en-US" sz="4400" dirty="0">
                <a:latin typeface="Courier" pitchFamily="2" charset="0"/>
              </a:rPr>
              <a:t>for an idea to </a:t>
            </a:r>
            <a:r>
              <a:rPr lang="en-US" sz="4400" b="1" dirty="0">
                <a:latin typeface="Courier" pitchFamily="2" charset="0"/>
              </a:rPr>
              <a:t>go</a:t>
            </a:r>
            <a:r>
              <a:rPr lang="en-US" sz="4400" dirty="0">
                <a:latin typeface="Courier" pitchFamily="2" charset="0"/>
              </a:rPr>
              <a:t> from your head </a:t>
            </a:r>
            <a:r>
              <a:rPr lang="en-US" sz="4400" b="1" dirty="0">
                <a:latin typeface="Courier" pitchFamily="2" charset="0"/>
              </a:rPr>
              <a:t>into the computer,</a:t>
            </a:r>
            <a:r>
              <a:rPr lang="en-US" sz="4400" dirty="0">
                <a:latin typeface="Courier" pitchFamily="2" charset="0"/>
              </a:rPr>
              <a:t> it MUST </a:t>
            </a:r>
            <a:r>
              <a:rPr lang="en-US" sz="4400" b="1" dirty="0">
                <a:latin typeface="Courier" pitchFamily="2" charset="0"/>
              </a:rPr>
              <a:t>go through</a:t>
            </a:r>
            <a:r>
              <a:rPr lang="en-US" sz="4400" dirty="0">
                <a:latin typeface="Courier" pitchFamily="2" charset="0"/>
              </a:rPr>
              <a:t> someone else's </a:t>
            </a:r>
            <a:r>
              <a:rPr lang="en-US" sz="4400" b="1" dirty="0">
                <a:latin typeface="Courier" pitchFamily="2" charset="0"/>
              </a:rPr>
              <a:t>hands.</a:t>
            </a:r>
            <a:endParaRPr lang="en-US" sz="4400" dirty="0">
              <a:latin typeface="Courier" pitchFamily="2" charset="0"/>
            </a:endParaRPr>
          </a:p>
        </p:txBody>
      </p:sp>
      <p:pic>
        <p:nvPicPr>
          <p:cNvPr id="3" name="Picture 2">
            <a:extLst>
              <a:ext uri="{FF2B5EF4-FFF2-40B4-BE49-F238E27FC236}">
                <a16:creationId xmlns:a16="http://schemas.microsoft.com/office/drawing/2014/main" id="{AA47E8F2-5420-8047-9101-9AC150DC0DBC}"/>
              </a:ext>
            </a:extLst>
          </p:cNvPr>
          <p:cNvPicPr>
            <a:picLocks noChangeAspect="1"/>
          </p:cNvPicPr>
          <p:nvPr/>
        </p:nvPicPr>
        <p:blipFill>
          <a:blip r:embed="rId3">
            <a:alphaModFix amt="35000"/>
          </a:blip>
          <a:stretch>
            <a:fillRect/>
          </a:stretch>
        </p:blipFill>
        <p:spPr>
          <a:xfrm>
            <a:off x="698022" y="687520"/>
            <a:ext cx="2028056" cy="1629204"/>
          </a:xfrm>
          <a:prstGeom prst="rect">
            <a:avLst/>
          </a:prstGeom>
        </p:spPr>
      </p:pic>
      <p:sp>
        <p:nvSpPr>
          <p:cNvPr id="4" name="Rectangle 3">
            <a:extLst>
              <a:ext uri="{FF2B5EF4-FFF2-40B4-BE49-F238E27FC236}">
                <a16:creationId xmlns:a16="http://schemas.microsoft.com/office/drawing/2014/main" id="{C733C91B-9293-E749-807C-8CAE77164808}"/>
              </a:ext>
            </a:extLst>
          </p:cNvPr>
          <p:cNvSpPr/>
          <p:nvPr/>
        </p:nvSpPr>
        <p:spPr>
          <a:xfrm>
            <a:off x="5486399" y="4344905"/>
            <a:ext cx="2711801" cy="738664"/>
          </a:xfrm>
          <a:prstGeom prst="rect">
            <a:avLst/>
          </a:prstGeom>
        </p:spPr>
        <p:txBody>
          <a:bodyPr wrap="square">
            <a:spAutoFit/>
          </a:bodyPr>
          <a:lstStyle/>
          <a:p>
            <a:pPr algn="just"/>
            <a:r>
              <a:rPr lang="en-US" sz="1400" b="1" dirty="0">
                <a:solidFill>
                  <a:schemeClr val="tx1">
                    <a:lumMod val="50000"/>
                    <a:lumOff val="50000"/>
                  </a:schemeClr>
                </a:solidFill>
                <a:latin typeface="Courier" pitchFamily="2" charset="0"/>
              </a:rPr>
              <a:t>Llewelyn Falco</a:t>
            </a:r>
          </a:p>
          <a:p>
            <a:pPr algn="just"/>
            <a:r>
              <a:rPr lang="en-US" sz="1400" i="1" dirty="0">
                <a:solidFill>
                  <a:schemeClr val="tx1">
                    <a:lumMod val="50000"/>
                    <a:lumOff val="50000"/>
                  </a:schemeClr>
                </a:solidFill>
                <a:latin typeface="Courier" pitchFamily="2" charset="0"/>
              </a:rPr>
              <a:t>Agile Coach</a:t>
            </a:r>
          </a:p>
          <a:p>
            <a:pPr algn="just"/>
            <a:r>
              <a:rPr lang="en-US" sz="1400" i="1" dirty="0">
                <a:solidFill>
                  <a:schemeClr val="tx1">
                    <a:lumMod val="50000"/>
                    <a:lumOff val="50000"/>
                  </a:schemeClr>
                </a:solidFill>
                <a:latin typeface="Courier" pitchFamily="2" charset="0"/>
              </a:rPr>
              <a:t>Awesome Name-haver</a:t>
            </a:r>
          </a:p>
        </p:txBody>
      </p:sp>
      <p:pic>
        <p:nvPicPr>
          <p:cNvPr id="6" name="Picture 5">
            <a:extLst>
              <a:ext uri="{FF2B5EF4-FFF2-40B4-BE49-F238E27FC236}">
                <a16:creationId xmlns:a16="http://schemas.microsoft.com/office/drawing/2014/main" id="{2F17535C-F247-7D45-A20B-A1AE9AE832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4885" y="4249279"/>
            <a:ext cx="929916" cy="929916"/>
          </a:xfrm>
          <a:prstGeom prst="rect">
            <a:avLst/>
          </a:prstGeom>
        </p:spPr>
      </p:pic>
    </p:spTree>
    <p:extLst>
      <p:ext uri="{BB962C8B-B14F-4D97-AF65-F5344CB8AC3E}">
        <p14:creationId xmlns:p14="http://schemas.microsoft.com/office/powerpoint/2010/main" val="32080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A846C-EC59-E74E-8F17-25E56C7DB8D3}"/>
              </a:ext>
            </a:extLst>
          </p:cNvPr>
          <p:cNvPicPr>
            <a:picLocks noChangeAspect="1"/>
          </p:cNvPicPr>
          <p:nvPr/>
        </p:nvPicPr>
        <p:blipFill>
          <a:blip r:embed="rId3">
            <a:alphaModFix amt="35000"/>
          </a:blip>
          <a:stretch>
            <a:fillRect/>
          </a:stretch>
        </p:blipFill>
        <p:spPr>
          <a:xfrm>
            <a:off x="698022" y="687520"/>
            <a:ext cx="2028056" cy="1629204"/>
          </a:xfrm>
          <a:prstGeom prst="rect">
            <a:avLst/>
          </a:prstGeom>
        </p:spPr>
      </p:pic>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130969" y="384962"/>
            <a:ext cx="10059866" cy="2935755"/>
          </a:xfrm>
        </p:spPr>
        <p:txBody>
          <a:bodyPr anchor="ctr">
            <a:noAutofit/>
          </a:bodyPr>
          <a:lstStyle/>
          <a:p>
            <a:pPr algn="just"/>
            <a:r>
              <a:rPr lang="en-US" sz="2800" dirty="0">
                <a:latin typeface="Courier" pitchFamily="2" charset="0"/>
              </a:rPr>
              <a:t>It is counter intuitive, but </a:t>
            </a:r>
            <a:r>
              <a:rPr lang="en-US" sz="2800" b="1" dirty="0">
                <a:latin typeface="Courier" pitchFamily="2" charset="0"/>
              </a:rPr>
              <a:t>2 people working at a single computer will add as much functionality as two working separately except that it will be much higher in quality</a:t>
            </a:r>
            <a:r>
              <a:rPr lang="en-US" sz="2800" dirty="0">
                <a:latin typeface="Courier" pitchFamily="2" charset="0"/>
              </a:rPr>
              <a:t>. With increased quality comes big savings later in the project.</a:t>
            </a:r>
          </a:p>
        </p:txBody>
      </p:sp>
      <p:pic>
        <p:nvPicPr>
          <p:cNvPr id="3" name="Picture 2">
            <a:extLst>
              <a:ext uri="{FF2B5EF4-FFF2-40B4-BE49-F238E27FC236}">
                <a16:creationId xmlns:a16="http://schemas.microsoft.com/office/drawing/2014/main" id="{CA2BB8A8-402A-F442-A093-B1E2AC043B72}"/>
              </a:ext>
            </a:extLst>
          </p:cNvPr>
          <p:cNvPicPr>
            <a:picLocks noChangeAspect="1"/>
          </p:cNvPicPr>
          <p:nvPr/>
        </p:nvPicPr>
        <p:blipFill>
          <a:blip r:embed="rId4"/>
          <a:stretch>
            <a:fillRect/>
          </a:stretch>
        </p:blipFill>
        <p:spPr>
          <a:xfrm>
            <a:off x="4973981" y="3735137"/>
            <a:ext cx="2244037" cy="1288243"/>
          </a:xfrm>
          <a:prstGeom prst="rect">
            <a:avLst/>
          </a:prstGeom>
        </p:spPr>
      </p:pic>
    </p:spTree>
    <p:extLst>
      <p:ext uri="{BB962C8B-B14F-4D97-AF65-F5344CB8AC3E}">
        <p14:creationId xmlns:p14="http://schemas.microsoft.com/office/powerpoint/2010/main" val="58750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D1042-6AAF-F744-BAB1-09C37B7D783F}"/>
              </a:ext>
            </a:extLst>
          </p:cNvPr>
          <p:cNvPicPr>
            <a:picLocks noChangeAspect="1"/>
          </p:cNvPicPr>
          <p:nvPr/>
        </p:nvPicPr>
        <p:blipFill>
          <a:blip r:embed="rId3"/>
          <a:stretch>
            <a:fillRect/>
          </a:stretch>
        </p:blipFill>
        <p:spPr>
          <a:xfrm>
            <a:off x="-21157" y="0"/>
            <a:ext cx="6644215" cy="6644215"/>
          </a:xfrm>
          <a:prstGeom prst="rect">
            <a:avLst/>
          </a:prstGeom>
        </p:spPr>
      </p:pic>
      <p:pic>
        <p:nvPicPr>
          <p:cNvPr id="7" name="Picture 6">
            <a:extLst>
              <a:ext uri="{FF2B5EF4-FFF2-40B4-BE49-F238E27FC236}">
                <a16:creationId xmlns:a16="http://schemas.microsoft.com/office/drawing/2014/main" id="{4C3C8C59-B77B-B749-A90D-C7774DEA0CA2}"/>
              </a:ext>
            </a:extLst>
          </p:cNvPr>
          <p:cNvPicPr>
            <a:picLocks noChangeAspect="1"/>
          </p:cNvPicPr>
          <p:nvPr/>
        </p:nvPicPr>
        <p:blipFill>
          <a:blip r:embed="rId4"/>
          <a:stretch>
            <a:fillRect/>
          </a:stretch>
        </p:blipFill>
        <p:spPr>
          <a:xfrm flipH="1">
            <a:off x="5842000" y="33865"/>
            <a:ext cx="6610350" cy="6610350"/>
          </a:xfrm>
          <a:prstGeom prst="rect">
            <a:avLst/>
          </a:prstGeom>
        </p:spPr>
      </p:pic>
      <p:pic>
        <p:nvPicPr>
          <p:cNvPr id="4" name="Picture 3">
            <a:extLst>
              <a:ext uri="{FF2B5EF4-FFF2-40B4-BE49-F238E27FC236}">
                <a16:creationId xmlns:a16="http://schemas.microsoft.com/office/drawing/2014/main" id="{4D55EE87-B831-4C4B-AC7A-AAA5300EA0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3472" y="905304"/>
            <a:ext cx="5731995" cy="3519483"/>
          </a:xfrm>
          <a:prstGeom prst="rect">
            <a:avLst/>
          </a:prstGeom>
        </p:spPr>
      </p:pic>
    </p:spTree>
    <p:extLst>
      <p:ext uri="{BB962C8B-B14F-4D97-AF65-F5344CB8AC3E}">
        <p14:creationId xmlns:p14="http://schemas.microsoft.com/office/powerpoint/2010/main" val="219930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0F036D7-CAB9-AE47-BDC6-E6D88790AD79}"/>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2. strong breaking</a:t>
            </a:r>
            <a:endParaRPr lang="en-US" sz="6000" dirty="0"/>
          </a:p>
        </p:txBody>
      </p:sp>
    </p:spTree>
    <p:extLst>
      <p:ext uri="{BB962C8B-B14F-4D97-AF65-F5344CB8AC3E}">
        <p14:creationId xmlns:p14="http://schemas.microsoft.com/office/powerpoint/2010/main" val="3970209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84CA-5B1E-764F-AC17-80069FCCD5C6}"/>
              </a:ext>
            </a:extLst>
          </p:cNvPr>
          <p:cNvPicPr>
            <a:picLocks noChangeAspect="1"/>
          </p:cNvPicPr>
          <p:nvPr/>
        </p:nvPicPr>
        <p:blipFill>
          <a:blip r:embed="rId3"/>
          <a:stretch>
            <a:fillRect/>
          </a:stretch>
        </p:blipFill>
        <p:spPr>
          <a:xfrm>
            <a:off x="1389993" y="0"/>
            <a:ext cx="9412014" cy="6889594"/>
          </a:xfrm>
          <a:prstGeom prst="rect">
            <a:avLst/>
          </a:prstGeom>
        </p:spPr>
      </p:pic>
    </p:spTree>
    <p:extLst>
      <p:ext uri="{BB962C8B-B14F-4D97-AF65-F5344CB8AC3E}">
        <p14:creationId xmlns:p14="http://schemas.microsoft.com/office/powerpoint/2010/main" val="1402588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74CB6-E8D3-5948-B287-E933165859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1320621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focus</a:t>
            </a:r>
            <a:endParaRPr lang="en-US" sz="6000" dirty="0"/>
          </a:p>
        </p:txBody>
      </p:sp>
    </p:spTree>
    <p:extLst>
      <p:ext uri="{BB962C8B-B14F-4D97-AF65-F5344CB8AC3E}">
        <p14:creationId xmlns:p14="http://schemas.microsoft.com/office/powerpoint/2010/main" val="332256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D381C-B2D3-C541-8936-8917ADF7CC9D}"/>
              </a:ext>
            </a:extLst>
          </p:cNvPr>
          <p:cNvPicPr>
            <a:picLocks noChangeAspect="1"/>
          </p:cNvPicPr>
          <p:nvPr/>
        </p:nvPicPr>
        <p:blipFill>
          <a:blip r:embed="rId3"/>
          <a:stretch>
            <a:fillRect/>
          </a:stretch>
        </p:blipFill>
        <p:spPr>
          <a:xfrm>
            <a:off x="2675466" y="101599"/>
            <a:ext cx="6773333" cy="6773333"/>
          </a:xfrm>
          <a:prstGeom prst="rect">
            <a:avLst/>
          </a:prstGeom>
        </p:spPr>
      </p:pic>
      <p:pic>
        <p:nvPicPr>
          <p:cNvPr id="4" name="Picture 3">
            <a:extLst>
              <a:ext uri="{FF2B5EF4-FFF2-40B4-BE49-F238E27FC236}">
                <a16:creationId xmlns:a16="http://schemas.microsoft.com/office/drawing/2014/main" id="{0E030B78-EFDF-A446-A830-79D507AF718C}"/>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165599" y="757767"/>
            <a:ext cx="4362774" cy="4094792"/>
          </a:xfrm>
          <a:prstGeom prst="ellipse">
            <a:avLst/>
          </a:prstGeom>
        </p:spPr>
      </p:pic>
    </p:spTree>
    <p:extLst>
      <p:ext uri="{BB962C8B-B14F-4D97-AF65-F5344CB8AC3E}">
        <p14:creationId xmlns:p14="http://schemas.microsoft.com/office/powerpoint/2010/main" val="800124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800" dirty="0">
                <a:latin typeface="Courier" pitchFamily="2" charset="0"/>
              </a:rPr>
              <a:t>The human eye has an almost infinite capacity for not seeing what it does not want to see.... Programmers, if left to their own devices, will ignore the most glaring errors in their output—errors that anyone else can see in an instant.</a:t>
            </a:r>
            <a:endParaRPr lang="en-US" sz="4000" dirty="0">
              <a:latin typeface="Courier" pitchFamily="2" charset="0"/>
            </a:endParaRPr>
          </a:p>
        </p:txBody>
      </p:sp>
      <p:pic>
        <p:nvPicPr>
          <p:cNvPr id="4" name="Picture 3">
            <a:extLst>
              <a:ext uri="{FF2B5EF4-FFF2-40B4-BE49-F238E27FC236}">
                <a16:creationId xmlns:a16="http://schemas.microsoft.com/office/drawing/2014/main" id="{54D7F871-3A30-7946-BC6B-B54BB0520AED}"/>
              </a:ext>
            </a:extLst>
          </p:cNvPr>
          <p:cNvPicPr>
            <a:picLocks noChangeAspect="1"/>
          </p:cNvPicPr>
          <p:nvPr/>
        </p:nvPicPr>
        <p:blipFill>
          <a:blip r:embed="rId3">
            <a:alphaModFix amt="35000"/>
          </a:blip>
          <a:stretch>
            <a:fillRect/>
          </a:stretch>
        </p:blipFill>
        <p:spPr>
          <a:xfrm>
            <a:off x="698022" y="687520"/>
            <a:ext cx="2028056" cy="1629204"/>
          </a:xfrm>
          <a:prstGeom prst="rect">
            <a:avLst/>
          </a:prstGeom>
        </p:spPr>
      </p:pic>
      <p:sp>
        <p:nvSpPr>
          <p:cNvPr id="2" name="Rectangle 1">
            <a:extLst>
              <a:ext uri="{FF2B5EF4-FFF2-40B4-BE49-F238E27FC236}">
                <a16:creationId xmlns:a16="http://schemas.microsoft.com/office/drawing/2014/main" id="{40B17E0A-01FF-E444-B942-399C8990ED69}"/>
              </a:ext>
            </a:extLst>
          </p:cNvPr>
          <p:cNvSpPr/>
          <p:nvPr/>
        </p:nvSpPr>
        <p:spPr>
          <a:xfrm>
            <a:off x="5653266" y="3861441"/>
            <a:ext cx="2711801" cy="738664"/>
          </a:xfrm>
          <a:prstGeom prst="rect">
            <a:avLst/>
          </a:prstGeom>
        </p:spPr>
        <p:txBody>
          <a:bodyPr wrap="square">
            <a:spAutoFit/>
          </a:bodyPr>
          <a:lstStyle/>
          <a:p>
            <a:pPr algn="just"/>
            <a:r>
              <a:rPr lang="en-US" sz="1400" b="1" dirty="0">
                <a:solidFill>
                  <a:schemeClr val="tx1">
                    <a:lumMod val="50000"/>
                    <a:lumOff val="50000"/>
                  </a:schemeClr>
                </a:solidFill>
                <a:latin typeface="Courier" pitchFamily="2" charset="0"/>
              </a:rPr>
              <a:t>Gerald Weinberg </a:t>
            </a:r>
          </a:p>
          <a:p>
            <a:pPr algn="just"/>
            <a:r>
              <a:rPr lang="en-US" sz="1400" i="1" dirty="0">
                <a:solidFill>
                  <a:schemeClr val="tx1">
                    <a:lumMod val="50000"/>
                    <a:lumOff val="50000"/>
                  </a:schemeClr>
                </a:solidFill>
                <a:latin typeface="Courier" pitchFamily="2" charset="0"/>
              </a:rPr>
              <a:t>The Psychology of </a:t>
            </a:r>
          </a:p>
          <a:p>
            <a:pPr algn="just"/>
            <a:r>
              <a:rPr lang="en-US" sz="1400" i="1" dirty="0">
                <a:solidFill>
                  <a:schemeClr val="tx1">
                    <a:lumMod val="50000"/>
                    <a:lumOff val="50000"/>
                  </a:schemeClr>
                </a:solidFill>
                <a:latin typeface="Courier" pitchFamily="2" charset="0"/>
              </a:rPr>
              <a:t>Computer Programming</a:t>
            </a:r>
          </a:p>
        </p:txBody>
      </p:sp>
      <p:pic>
        <p:nvPicPr>
          <p:cNvPr id="5" name="Picture 4">
            <a:extLst>
              <a:ext uri="{FF2B5EF4-FFF2-40B4-BE49-F238E27FC236}">
                <a16:creationId xmlns:a16="http://schemas.microsoft.com/office/drawing/2014/main" id="{6EB15692-6A99-244F-BC59-D95343E09074}"/>
              </a:ext>
            </a:extLst>
          </p:cNvPr>
          <p:cNvPicPr>
            <a:picLocks noChangeAspect="1"/>
          </p:cNvPicPr>
          <p:nvPr/>
        </p:nvPicPr>
        <p:blipFill>
          <a:blip r:embed="rId4"/>
          <a:stretch>
            <a:fillRect/>
          </a:stretch>
        </p:blipFill>
        <p:spPr>
          <a:xfrm>
            <a:off x="3989566" y="3760873"/>
            <a:ext cx="1663700" cy="939800"/>
          </a:xfrm>
          <a:prstGeom prst="rect">
            <a:avLst/>
          </a:prstGeom>
        </p:spPr>
      </p:pic>
    </p:spTree>
    <p:extLst>
      <p:ext uri="{BB962C8B-B14F-4D97-AF65-F5344CB8AC3E}">
        <p14:creationId xmlns:p14="http://schemas.microsoft.com/office/powerpoint/2010/main" val="129548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strike="sngStrike" dirty="0">
                <a:latin typeface="Courier" pitchFamily="2" charset="0"/>
              </a:rPr>
              <a:t>focus</a:t>
            </a:r>
            <a:r>
              <a:rPr lang="en-US" sz="6000" dirty="0">
                <a:latin typeface="Courier" pitchFamily="2" charset="0"/>
              </a:rPr>
              <a:t> tunnel vision</a:t>
            </a:r>
            <a:endParaRPr lang="en-US" sz="6000" dirty="0"/>
          </a:p>
        </p:txBody>
      </p:sp>
    </p:spTree>
    <p:extLst>
      <p:ext uri="{BB962C8B-B14F-4D97-AF65-F5344CB8AC3E}">
        <p14:creationId xmlns:p14="http://schemas.microsoft.com/office/powerpoint/2010/main" val="1719992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2"/>
            <a:ext cx="9144000" cy="4313237"/>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strike="sngStrike" dirty="0">
                <a:latin typeface="Courier" pitchFamily="2" charset="0"/>
              </a:rPr>
              <a:t>focus</a:t>
            </a:r>
            <a:r>
              <a:rPr lang="en-US" sz="6000" dirty="0">
                <a:latin typeface="Courier" pitchFamily="2" charset="0"/>
              </a:rPr>
              <a:t> tunnel vision</a:t>
            </a:r>
          </a:p>
          <a:p>
            <a:pPr algn="ctr"/>
            <a:r>
              <a:rPr lang="en-US" sz="6000" dirty="0">
                <a:solidFill>
                  <a:schemeClr val="tx1">
                    <a:lumMod val="50000"/>
                    <a:lumOff val="50000"/>
                  </a:schemeClr>
                </a:solidFill>
                <a:latin typeface="Courier" pitchFamily="2" charset="0"/>
              </a:rPr>
              <a:t>“clever”-ness</a:t>
            </a:r>
          </a:p>
          <a:p>
            <a:pPr algn="ctr"/>
            <a:r>
              <a:rPr lang="en-US" sz="6000" dirty="0">
                <a:solidFill>
                  <a:schemeClr val="tx1">
                    <a:lumMod val="50000"/>
                    <a:lumOff val="50000"/>
                  </a:schemeClr>
                </a:solidFill>
                <a:latin typeface="Courier" pitchFamily="2" charset="0"/>
              </a:rPr>
              <a:t>complexity</a:t>
            </a:r>
          </a:p>
          <a:p>
            <a:pPr algn="ctr"/>
            <a:r>
              <a:rPr lang="en-US" sz="6000" dirty="0">
                <a:solidFill>
                  <a:schemeClr val="tx1">
                    <a:lumMod val="50000"/>
                    <a:lumOff val="50000"/>
                  </a:schemeClr>
                </a:solidFill>
                <a:latin typeface="Courier" pitchFamily="2" charset="0"/>
              </a:rPr>
              <a:t>bugs</a:t>
            </a:r>
          </a:p>
          <a:p>
            <a:pPr algn="ctr"/>
            <a:r>
              <a:rPr lang="en-US" sz="6000" dirty="0">
                <a:solidFill>
                  <a:schemeClr val="tx1">
                    <a:lumMod val="50000"/>
                    <a:lumOff val="50000"/>
                  </a:schemeClr>
                </a:solidFill>
                <a:latin typeface="Courier" pitchFamily="2" charset="0"/>
              </a:rPr>
              <a:t>debt</a:t>
            </a:r>
          </a:p>
          <a:p>
            <a:pPr algn="ctr"/>
            <a:r>
              <a:rPr lang="en-US" sz="6000" dirty="0">
                <a:solidFill>
                  <a:schemeClr val="tx1">
                    <a:lumMod val="50000"/>
                    <a:lumOff val="50000"/>
                  </a:schemeClr>
                </a:solidFill>
                <a:latin typeface="Courier" pitchFamily="2" charset="0"/>
              </a:rPr>
              <a:t>rework</a:t>
            </a:r>
            <a:endParaRPr lang="en-US" sz="6000" dirty="0">
              <a:solidFill>
                <a:schemeClr val="tx1">
                  <a:lumMod val="50000"/>
                  <a:lumOff val="50000"/>
                </a:schemeClr>
              </a:solidFill>
            </a:endParaRPr>
          </a:p>
        </p:txBody>
      </p:sp>
    </p:spTree>
    <p:extLst>
      <p:ext uri="{BB962C8B-B14F-4D97-AF65-F5344CB8AC3E}">
        <p14:creationId xmlns:p14="http://schemas.microsoft.com/office/powerpoint/2010/main" val="620290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cost</a:t>
            </a:r>
            <a:endParaRPr lang="en-US" sz="6000" dirty="0"/>
          </a:p>
        </p:txBody>
      </p:sp>
    </p:spTree>
    <p:extLst>
      <p:ext uri="{BB962C8B-B14F-4D97-AF65-F5344CB8AC3E}">
        <p14:creationId xmlns:p14="http://schemas.microsoft.com/office/powerpoint/2010/main" val="198297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D9873-2CB4-EF44-B179-2CA2F6CED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7703127"/>
          </a:xfrm>
          <a:prstGeom prst="rect">
            <a:avLst/>
          </a:prstGeom>
        </p:spPr>
      </p:pic>
    </p:spTree>
    <p:extLst>
      <p:ext uri="{BB962C8B-B14F-4D97-AF65-F5344CB8AC3E}">
        <p14:creationId xmlns:p14="http://schemas.microsoft.com/office/powerpoint/2010/main" val="1649913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2" name="Picture 1">
            <a:extLst>
              <a:ext uri="{FF2B5EF4-FFF2-40B4-BE49-F238E27FC236}">
                <a16:creationId xmlns:a16="http://schemas.microsoft.com/office/drawing/2014/main" id="{DFE0ADAE-236C-A14E-B44D-2607B9A59F5B}"/>
              </a:ext>
            </a:extLst>
          </p:cNvPr>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4" name="Picture 3">
            <a:extLst>
              <a:ext uri="{FF2B5EF4-FFF2-40B4-BE49-F238E27FC236}">
                <a16:creationId xmlns:a16="http://schemas.microsoft.com/office/drawing/2014/main" id="{BC298460-9904-454B-A9AB-66316E88A0CE}"/>
              </a:ext>
            </a:extLst>
          </p:cNvPr>
          <p:cNvPicPr>
            <a:picLocks noChangeAspect="1"/>
          </p:cNvPicPr>
          <p:nvPr/>
        </p:nvPicPr>
        <p:blipFill>
          <a:blip r:embed="rId4"/>
          <a:stretch>
            <a:fillRect/>
          </a:stretch>
        </p:blipFill>
        <p:spPr>
          <a:xfrm>
            <a:off x="960967" y="486836"/>
            <a:ext cx="6963834" cy="711633"/>
          </a:xfrm>
          <a:prstGeom prst="rect">
            <a:avLst/>
          </a:prstGeom>
        </p:spPr>
      </p:pic>
    </p:spTree>
    <p:extLst>
      <p:ext uri="{BB962C8B-B14F-4D97-AF65-F5344CB8AC3E}">
        <p14:creationId xmlns:p14="http://schemas.microsoft.com/office/powerpoint/2010/main" val="1721235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continuous integration and</a:t>
            </a:r>
          </a:p>
          <a:p>
            <a:pPr algn="ctr"/>
            <a:r>
              <a:rPr lang="en-US" sz="6000" dirty="0">
                <a:latin typeface="Courier" pitchFamily="2" charset="0"/>
              </a:rPr>
              <a:t>delivery</a:t>
            </a:r>
            <a:endParaRPr lang="en-US" sz="6000" dirty="0"/>
          </a:p>
        </p:txBody>
      </p:sp>
    </p:spTree>
    <p:extLst>
      <p:ext uri="{BB962C8B-B14F-4D97-AF65-F5344CB8AC3E}">
        <p14:creationId xmlns:p14="http://schemas.microsoft.com/office/powerpoint/2010/main" val="310352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A0C6482-E023-6C47-AD8C-72BB724B7E1F}"/>
              </a:ext>
            </a:extLst>
          </p:cNvPr>
          <p:cNvSpPr txBox="1">
            <a:spLocks/>
          </p:cNvSpPr>
          <p:nvPr/>
        </p:nvSpPr>
        <p:spPr>
          <a:xfrm>
            <a:off x="1524000" y="40155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Title 3">
            <a:extLst>
              <a:ext uri="{FF2B5EF4-FFF2-40B4-BE49-F238E27FC236}">
                <a16:creationId xmlns:a16="http://schemas.microsoft.com/office/drawing/2014/main" id="{B1FBBD4B-167D-B744-8409-2FC69CD3137E}"/>
              </a:ext>
            </a:extLst>
          </p:cNvPr>
          <p:cNvSpPr txBox="1">
            <a:spLocks/>
          </p:cNvSpPr>
          <p:nvPr/>
        </p:nvSpPr>
        <p:spPr>
          <a:xfrm>
            <a:off x="1524000" y="1122363"/>
            <a:ext cx="9144000" cy="2387600"/>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atin typeface="Courier" pitchFamily="2" charset="0"/>
              </a:rPr>
              <a:t>simultaneous integration and</a:t>
            </a:r>
          </a:p>
          <a:p>
            <a:pPr algn="ctr"/>
            <a:r>
              <a:rPr lang="en-US" sz="6000" dirty="0">
                <a:latin typeface="Courier" pitchFamily="2" charset="0"/>
              </a:rPr>
              <a:t>delivery</a:t>
            </a:r>
            <a:endParaRPr lang="en-US" sz="6000" dirty="0"/>
          </a:p>
        </p:txBody>
      </p:sp>
    </p:spTree>
    <p:extLst>
      <p:ext uri="{BB962C8B-B14F-4D97-AF65-F5344CB8AC3E}">
        <p14:creationId xmlns:p14="http://schemas.microsoft.com/office/powerpoint/2010/main" val="339067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A338-C08C-F646-B29C-319F89D99B8A}"/>
              </a:ext>
            </a:extLst>
          </p:cNvPr>
          <p:cNvSpPr>
            <a:spLocks noGrp="1"/>
          </p:cNvSpPr>
          <p:nvPr>
            <p:ph type="ctrTitle"/>
          </p:nvPr>
        </p:nvSpPr>
        <p:spPr/>
        <p:txBody>
          <a:bodyPr/>
          <a:lstStyle/>
          <a:p>
            <a:r>
              <a:rPr lang="en-US" dirty="0">
                <a:latin typeface="Courier" pitchFamily="2" charset="0"/>
              </a:rPr>
              <a:t>done</a:t>
            </a:r>
          </a:p>
        </p:txBody>
      </p:sp>
    </p:spTree>
    <p:extLst>
      <p:ext uri="{BB962C8B-B14F-4D97-AF65-F5344CB8AC3E}">
        <p14:creationId xmlns:p14="http://schemas.microsoft.com/office/powerpoint/2010/main" val="1522073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A338-C08C-F646-B29C-319F89D99B8A}"/>
              </a:ext>
            </a:extLst>
          </p:cNvPr>
          <p:cNvSpPr>
            <a:spLocks noGrp="1"/>
          </p:cNvSpPr>
          <p:nvPr>
            <p:ph type="ctrTitle"/>
          </p:nvPr>
        </p:nvSpPr>
        <p:spPr>
          <a:xfrm>
            <a:off x="1524000" y="1122362"/>
            <a:ext cx="9144000" cy="4751495"/>
          </a:xfrm>
        </p:spPr>
        <p:txBody>
          <a:bodyPr anchor="t">
            <a:normAutofit/>
          </a:bodyPr>
          <a:lstStyle/>
          <a:p>
            <a:r>
              <a:rPr lang="en-US" sz="5400" dirty="0">
                <a:latin typeface="Courier" pitchFamily="2" charset="0"/>
              </a:rPr>
              <a:t>If you want something </a:t>
            </a:r>
            <a:r>
              <a:rPr lang="en-US" sz="5400" i="1" dirty="0">
                <a:latin typeface="Courier" pitchFamily="2" charset="0"/>
              </a:rPr>
              <a:t>marked</a:t>
            </a:r>
            <a:r>
              <a:rPr lang="en-US" sz="5400" dirty="0">
                <a:latin typeface="Courier" pitchFamily="2" charset="0"/>
              </a:rPr>
              <a:t> done, </a:t>
            </a:r>
            <a:r>
              <a:rPr lang="en-US" sz="5400" b="1" dirty="0">
                <a:latin typeface="Courier" pitchFamily="2" charset="0"/>
              </a:rPr>
              <a:t>give it to a solo developer</a:t>
            </a:r>
            <a:r>
              <a:rPr lang="en-US" sz="5400" dirty="0">
                <a:latin typeface="Courier" pitchFamily="2" charset="0"/>
              </a:rPr>
              <a:t>.</a:t>
            </a:r>
          </a:p>
        </p:txBody>
      </p:sp>
    </p:spTree>
    <p:extLst>
      <p:ext uri="{BB962C8B-B14F-4D97-AF65-F5344CB8AC3E}">
        <p14:creationId xmlns:p14="http://schemas.microsoft.com/office/powerpoint/2010/main" val="994681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A338-C08C-F646-B29C-319F89D99B8A}"/>
              </a:ext>
            </a:extLst>
          </p:cNvPr>
          <p:cNvSpPr>
            <a:spLocks noGrp="1"/>
          </p:cNvSpPr>
          <p:nvPr>
            <p:ph type="ctrTitle"/>
          </p:nvPr>
        </p:nvSpPr>
        <p:spPr>
          <a:xfrm>
            <a:off x="1524000" y="1122362"/>
            <a:ext cx="9144000" cy="4689501"/>
          </a:xfrm>
        </p:spPr>
        <p:txBody>
          <a:bodyPr anchor="t">
            <a:normAutofit/>
          </a:bodyPr>
          <a:lstStyle/>
          <a:p>
            <a:r>
              <a:rPr lang="en-US" sz="5400" dirty="0">
                <a:latin typeface="Courier" pitchFamily="2" charset="0"/>
              </a:rPr>
              <a:t>If you want something to </a:t>
            </a:r>
            <a:r>
              <a:rPr lang="en-US" sz="5400" i="1" dirty="0">
                <a:latin typeface="Courier" pitchFamily="2" charset="0"/>
              </a:rPr>
              <a:t>get</a:t>
            </a:r>
            <a:r>
              <a:rPr lang="en-US" sz="5400" dirty="0">
                <a:latin typeface="Courier" pitchFamily="2" charset="0"/>
              </a:rPr>
              <a:t> done, </a:t>
            </a:r>
            <a:r>
              <a:rPr lang="en-US" sz="5400" b="1" dirty="0">
                <a:latin typeface="Courier" pitchFamily="2" charset="0"/>
              </a:rPr>
              <a:t>give it to a pair</a:t>
            </a:r>
            <a:r>
              <a:rPr lang="en-US" sz="5400" dirty="0">
                <a:latin typeface="Courier" pitchFamily="2" charset="0"/>
              </a:rPr>
              <a:t>.</a:t>
            </a:r>
          </a:p>
        </p:txBody>
      </p:sp>
    </p:spTree>
    <p:extLst>
      <p:ext uri="{BB962C8B-B14F-4D97-AF65-F5344CB8AC3E}">
        <p14:creationId xmlns:p14="http://schemas.microsoft.com/office/powerpoint/2010/main" val="116175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A338-C08C-F646-B29C-319F89D99B8A}"/>
              </a:ext>
            </a:extLst>
          </p:cNvPr>
          <p:cNvSpPr>
            <a:spLocks noGrp="1"/>
          </p:cNvSpPr>
          <p:nvPr>
            <p:ph type="ctrTitle"/>
          </p:nvPr>
        </p:nvSpPr>
        <p:spPr>
          <a:xfrm>
            <a:off x="1524000" y="1122362"/>
            <a:ext cx="9144000" cy="4069569"/>
          </a:xfrm>
        </p:spPr>
        <p:txBody>
          <a:bodyPr anchor="t">
            <a:normAutofit/>
          </a:bodyPr>
          <a:lstStyle/>
          <a:p>
            <a:r>
              <a:rPr lang="en-US" sz="5400" dirty="0">
                <a:latin typeface="Courier" pitchFamily="2" charset="0"/>
              </a:rPr>
              <a:t>If you want something to </a:t>
            </a:r>
            <a:r>
              <a:rPr lang="en-US" sz="5400" i="1" dirty="0">
                <a:latin typeface="Courier" pitchFamily="2" charset="0"/>
              </a:rPr>
              <a:t>stay</a:t>
            </a:r>
            <a:r>
              <a:rPr lang="en-US" sz="5400" dirty="0">
                <a:latin typeface="Courier" pitchFamily="2" charset="0"/>
              </a:rPr>
              <a:t> done, </a:t>
            </a:r>
            <a:r>
              <a:rPr lang="en-US" sz="5400" b="1" dirty="0">
                <a:latin typeface="Courier" pitchFamily="2" charset="0"/>
              </a:rPr>
              <a:t>give it to a mob</a:t>
            </a:r>
            <a:r>
              <a:rPr lang="en-US" sz="5400" dirty="0">
                <a:latin typeface="Courier" pitchFamily="2" charset="0"/>
              </a:rPr>
              <a:t>.</a:t>
            </a:r>
          </a:p>
        </p:txBody>
      </p:sp>
    </p:spTree>
    <p:extLst>
      <p:ext uri="{BB962C8B-B14F-4D97-AF65-F5344CB8AC3E}">
        <p14:creationId xmlns:p14="http://schemas.microsoft.com/office/powerpoint/2010/main" val="3296804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A338-C08C-F646-B29C-319F89D99B8A}"/>
              </a:ext>
            </a:extLst>
          </p:cNvPr>
          <p:cNvSpPr>
            <a:spLocks noGrp="1"/>
          </p:cNvSpPr>
          <p:nvPr>
            <p:ph type="ctrTitle"/>
          </p:nvPr>
        </p:nvSpPr>
        <p:spPr>
          <a:xfrm>
            <a:off x="1524000" y="1122362"/>
            <a:ext cx="9144000" cy="4069569"/>
          </a:xfrm>
        </p:spPr>
        <p:txBody>
          <a:bodyPr anchor="t">
            <a:normAutofit/>
          </a:bodyPr>
          <a:lstStyle/>
          <a:p>
            <a:r>
              <a:rPr lang="en-US" sz="5400" dirty="0">
                <a:latin typeface="Courier" pitchFamily="2" charset="0"/>
              </a:rPr>
              <a:t>If you </a:t>
            </a:r>
            <a:r>
              <a:rPr lang="en-US" sz="5400">
                <a:latin typeface="Courier" pitchFamily="2" charset="0"/>
              </a:rPr>
              <a:t>want to </a:t>
            </a:r>
            <a:r>
              <a:rPr lang="en-US" sz="5400" dirty="0">
                <a:latin typeface="Courier" pitchFamily="2" charset="0"/>
              </a:rPr>
              <a:t>go </a:t>
            </a:r>
            <a:r>
              <a:rPr lang="en-US" sz="5400" i="1" dirty="0">
                <a:latin typeface="Courier" pitchFamily="2" charset="0"/>
              </a:rPr>
              <a:t>fast</a:t>
            </a:r>
            <a:r>
              <a:rPr lang="en-US" sz="5400" dirty="0">
                <a:latin typeface="Courier" pitchFamily="2" charset="0"/>
              </a:rPr>
              <a:t>, </a:t>
            </a:r>
            <a:r>
              <a:rPr lang="en-US" sz="5400" b="1" dirty="0">
                <a:latin typeface="Courier" pitchFamily="2" charset="0"/>
              </a:rPr>
              <a:t>don’t go alone.</a:t>
            </a:r>
            <a:endParaRPr lang="en-US" sz="5400" dirty="0">
              <a:latin typeface="Courier" pitchFamily="2" charset="0"/>
            </a:endParaRPr>
          </a:p>
        </p:txBody>
      </p:sp>
    </p:spTree>
    <p:extLst>
      <p:ext uri="{BB962C8B-B14F-4D97-AF65-F5344CB8AC3E}">
        <p14:creationId xmlns:p14="http://schemas.microsoft.com/office/powerpoint/2010/main" val="60305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797269" y="881734"/>
            <a:ext cx="8597462" cy="2311716"/>
          </a:xfrm>
        </p:spPr>
        <p:txBody>
          <a:bodyPr anchor="ctr">
            <a:normAutofit/>
          </a:bodyPr>
          <a:lstStyle/>
          <a:p>
            <a:r>
              <a:rPr lang="en-US" dirty="0">
                <a:latin typeface="Courier" pitchFamily="2" charset="0"/>
              </a:rPr>
              <a:t>we don’t type </a:t>
            </a:r>
            <a:br>
              <a:rPr lang="en-US" dirty="0">
                <a:latin typeface="Courier" pitchFamily="2" charset="0"/>
              </a:rPr>
            </a:br>
            <a:r>
              <a:rPr lang="en-US" dirty="0">
                <a:latin typeface="Courier" pitchFamily="2" charset="0"/>
              </a:rPr>
              <a:t>for a living</a:t>
            </a:r>
          </a:p>
        </p:txBody>
      </p:sp>
      <p:sp>
        <p:nvSpPr>
          <p:cNvPr id="3" name="Subtitle 2">
            <a:extLst>
              <a:ext uri="{FF2B5EF4-FFF2-40B4-BE49-F238E27FC236}">
                <a16:creationId xmlns:a16="http://schemas.microsoft.com/office/drawing/2014/main" id="{7A3C7927-EAD1-2E4F-A744-59F8B976AB0F}"/>
              </a:ext>
            </a:extLst>
          </p:cNvPr>
          <p:cNvSpPr>
            <a:spLocks noGrp="1"/>
          </p:cNvSpPr>
          <p:nvPr>
            <p:ph type="subTitle" idx="1"/>
          </p:nvPr>
        </p:nvSpPr>
        <p:spPr>
          <a:xfrm>
            <a:off x="1709315" y="3000945"/>
            <a:ext cx="8597463" cy="2230995"/>
          </a:xfrm>
        </p:spPr>
        <p:txBody>
          <a:bodyPr anchor="ctr">
            <a:normAutofit/>
          </a:bodyPr>
          <a:lstStyle/>
          <a:p>
            <a:r>
              <a:rPr lang="en-US" sz="2000" dirty="0">
                <a:latin typeface="Courier" pitchFamily="2" charset="0"/>
              </a:rPr>
              <a:t>plural programming practices </a:t>
            </a:r>
          </a:p>
          <a:p>
            <a:r>
              <a:rPr lang="en-US" sz="2000" dirty="0">
                <a:latin typeface="Courier" pitchFamily="2" charset="0"/>
              </a:rPr>
              <a:t>for productivity and profit</a:t>
            </a:r>
          </a:p>
          <a:p>
            <a:endParaRPr lang="en-US" sz="2000" dirty="0">
              <a:latin typeface="Courier" pitchFamily="2" charset="0"/>
            </a:endParaRPr>
          </a:p>
          <a:p>
            <a:r>
              <a:rPr lang="en-US" sz="2000" dirty="0">
                <a:latin typeface="Courier" pitchFamily="2" charset="0"/>
              </a:rPr>
              <a:t>@jonfazzaro</a:t>
            </a:r>
          </a:p>
        </p:txBody>
      </p:sp>
    </p:spTree>
    <p:extLst>
      <p:ext uri="{BB962C8B-B14F-4D97-AF65-F5344CB8AC3E}">
        <p14:creationId xmlns:p14="http://schemas.microsoft.com/office/powerpoint/2010/main" val="41328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3401EE-0EA1-7B45-9EDD-21E82590729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4664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A846C-EC59-E74E-8F17-25E56C7DB8D3}"/>
              </a:ext>
            </a:extLst>
          </p:cNvPr>
          <p:cNvPicPr>
            <a:picLocks noChangeAspect="1"/>
          </p:cNvPicPr>
          <p:nvPr/>
        </p:nvPicPr>
        <p:blipFill>
          <a:blip r:embed="rId3">
            <a:alphaModFix amt="35000"/>
          </a:blip>
          <a:stretch>
            <a:fillRect/>
          </a:stretch>
        </p:blipFill>
        <p:spPr>
          <a:xfrm>
            <a:off x="698022" y="687520"/>
            <a:ext cx="2028056" cy="1629204"/>
          </a:xfrm>
          <a:prstGeom prst="rect">
            <a:avLst/>
          </a:prstGeom>
        </p:spPr>
      </p:pic>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130969" y="384962"/>
            <a:ext cx="10059866" cy="2935755"/>
          </a:xfrm>
        </p:spPr>
        <p:txBody>
          <a:bodyPr anchor="ctr">
            <a:noAutofit/>
          </a:bodyPr>
          <a:lstStyle/>
          <a:p>
            <a:pPr algn="just"/>
            <a:r>
              <a:rPr lang="en-US" sz="4400" dirty="0">
                <a:latin typeface="Courier" pitchFamily="2" charset="0"/>
              </a:rPr>
              <a:t>Pair programming makes the  heart-grindingly slow process of software development </a:t>
            </a:r>
            <a:r>
              <a:rPr lang="en-US" sz="4400" b="1" dirty="0">
                <a:latin typeface="Courier" pitchFamily="2" charset="0"/>
              </a:rPr>
              <a:t>go faster</a:t>
            </a:r>
            <a:r>
              <a:rPr lang="en-US" sz="4400" dirty="0">
                <a:latin typeface="Courier" pitchFamily="2" charset="0"/>
              </a:rPr>
              <a:t>.</a:t>
            </a:r>
          </a:p>
        </p:txBody>
      </p:sp>
    </p:spTree>
    <p:extLst>
      <p:ext uri="{BB962C8B-B14F-4D97-AF65-F5344CB8AC3E}">
        <p14:creationId xmlns:p14="http://schemas.microsoft.com/office/powerpoint/2010/main" val="346369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D82CCD-C9EA-BA49-A526-D324DF82D0CB}"/>
              </a:ext>
            </a:extLst>
          </p:cNvPr>
          <p:cNvPicPr>
            <a:picLocks noChangeAspect="1"/>
          </p:cNvPicPr>
          <p:nvPr/>
        </p:nvPicPr>
        <p:blipFill>
          <a:blip r:embed="rId3"/>
          <a:stretch>
            <a:fillRect/>
          </a:stretch>
        </p:blipFill>
        <p:spPr>
          <a:xfrm>
            <a:off x="0" y="-1852862"/>
            <a:ext cx="12192000" cy="9144000"/>
          </a:xfrm>
          <a:prstGeom prst="rect">
            <a:avLst/>
          </a:prstGeom>
        </p:spPr>
      </p:pic>
    </p:spTree>
    <p:extLst>
      <p:ext uri="{BB962C8B-B14F-4D97-AF65-F5344CB8AC3E}">
        <p14:creationId xmlns:p14="http://schemas.microsoft.com/office/powerpoint/2010/main" val="102387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D006F1-1208-C44C-88B9-F3C58ED9E0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84958" y="1444792"/>
            <a:ext cx="2286000" cy="2212808"/>
          </a:xfrm>
          <a:prstGeom prst="rect">
            <a:avLst/>
          </a:prstGeom>
        </p:spPr>
      </p:pic>
    </p:spTree>
    <p:extLst>
      <p:ext uri="{BB962C8B-B14F-4D97-AF65-F5344CB8AC3E}">
        <p14:creationId xmlns:p14="http://schemas.microsoft.com/office/powerpoint/2010/main" val="424090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387780" y="1122363"/>
            <a:ext cx="9416441" cy="2318669"/>
          </a:xfrm>
        </p:spPr>
        <p:txBody>
          <a:bodyPr anchor="ctr">
            <a:normAutofit/>
          </a:bodyPr>
          <a:lstStyle/>
          <a:p>
            <a:r>
              <a:rPr lang="en-US" dirty="0">
                <a:latin typeface="Courier" pitchFamily="2" charset="0"/>
              </a:rPr>
              <a:t>manual work</a:t>
            </a:r>
            <a:br>
              <a:rPr lang="en-US" dirty="0">
                <a:latin typeface="Courier" pitchFamily="2" charset="0"/>
              </a:rPr>
            </a:br>
            <a:r>
              <a:rPr lang="en-US" dirty="0">
                <a:latin typeface="Courier" pitchFamily="2" charset="0"/>
              </a:rPr>
              <a:t>(</a:t>
            </a:r>
            <a:r>
              <a:rPr lang="en-US" sz="4800" dirty="0">
                <a:latin typeface="Courier" pitchFamily="2" charset="0"/>
              </a:rPr>
              <a:t>time * people = value)</a:t>
            </a:r>
            <a:endParaRPr lang="en-US" dirty="0">
              <a:latin typeface="Courier" pitchFamily="2" charset="0"/>
            </a:endParaRPr>
          </a:p>
        </p:txBody>
      </p:sp>
    </p:spTree>
    <p:extLst>
      <p:ext uri="{BB962C8B-B14F-4D97-AF65-F5344CB8AC3E}">
        <p14:creationId xmlns:p14="http://schemas.microsoft.com/office/powerpoint/2010/main" val="62839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C405-4F79-974B-BAF5-83D3B21CB0D1}"/>
              </a:ext>
            </a:extLst>
          </p:cNvPr>
          <p:cNvSpPr>
            <a:spLocks noGrp="1"/>
          </p:cNvSpPr>
          <p:nvPr>
            <p:ph type="ctrTitle"/>
          </p:nvPr>
        </p:nvSpPr>
        <p:spPr>
          <a:xfrm>
            <a:off x="1387780" y="1122363"/>
            <a:ext cx="9416441" cy="2318669"/>
          </a:xfrm>
        </p:spPr>
        <p:txBody>
          <a:bodyPr anchor="ctr">
            <a:normAutofit/>
          </a:bodyPr>
          <a:lstStyle/>
          <a:p>
            <a:r>
              <a:rPr lang="en-US" dirty="0">
                <a:latin typeface="Courier" pitchFamily="2" charset="0"/>
              </a:rPr>
              <a:t>knowledge work</a:t>
            </a:r>
            <a:br>
              <a:rPr lang="en-US" dirty="0">
                <a:latin typeface="Courier" pitchFamily="2" charset="0"/>
              </a:rPr>
            </a:br>
            <a:r>
              <a:rPr lang="en-US" dirty="0">
                <a:latin typeface="Courier" pitchFamily="2" charset="0"/>
              </a:rPr>
              <a:t>(</a:t>
            </a:r>
            <a:r>
              <a:rPr lang="en-US" sz="4800" dirty="0">
                <a:latin typeface="Courier" pitchFamily="2" charset="0"/>
              </a:rPr>
              <a:t>time * people = maybe)</a:t>
            </a:r>
            <a:endParaRPr lang="en-US" dirty="0">
              <a:latin typeface="Courier" pitchFamily="2" charset="0"/>
            </a:endParaRPr>
          </a:p>
        </p:txBody>
      </p:sp>
    </p:spTree>
    <p:extLst>
      <p:ext uri="{BB962C8B-B14F-4D97-AF65-F5344CB8AC3E}">
        <p14:creationId xmlns:p14="http://schemas.microsoft.com/office/powerpoint/2010/main" val="1210511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4086</TotalTime>
  <Words>1590</Words>
  <Application>Microsoft Macintosh PowerPoint</Application>
  <PresentationFormat>Widescreen</PresentationFormat>
  <Paragraphs>302</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Comic Sans MS</vt:lpstr>
      <vt:lpstr>Courier</vt:lpstr>
      <vt:lpstr>Office Theme</vt:lpstr>
      <vt:lpstr>we don’t type  for a living</vt:lpstr>
      <vt:lpstr>It is counter intuitive, but 2 people working at a single computer will add as much functionality as two working separately except that it will be much higher in quality. With increased quality comes big savings later in the project.</vt:lpstr>
      <vt:lpstr>PowerPoint Presentation</vt:lpstr>
      <vt:lpstr>PowerPoint Presentation</vt:lpstr>
      <vt:lpstr>Pair programming makes the  heart-grindingly slow process of software development go faster.</vt:lpstr>
      <vt:lpstr>PowerPoint Presentation</vt:lpstr>
      <vt:lpstr>PowerPoint Presentation</vt:lpstr>
      <vt:lpstr>manual work (time * people = value)</vt:lpstr>
      <vt:lpstr>knowledge work (time * people = maybe)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an idea to go from your head into the computer, it MUST go through someone else's hands.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done</vt:lpstr>
      <vt:lpstr>If you want something marked done, give it to a solo developer.</vt:lpstr>
      <vt:lpstr>If you want something to get done, give it to a pair.</vt:lpstr>
      <vt:lpstr>If you want something to stay done, give it to a mob.</vt:lpstr>
      <vt:lpstr>If you want to go fast, don’t go alone.</vt:lpstr>
      <vt:lpstr>we don’t type  for a living</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don’t type  for a living</dc:title>
  <dc:creator>Jon Fazzaro</dc:creator>
  <cp:lastModifiedBy>Jon Fazzaro</cp:lastModifiedBy>
  <cp:revision>24</cp:revision>
  <cp:lastPrinted>2018-08-14T14:04:54Z</cp:lastPrinted>
  <dcterms:created xsi:type="dcterms:W3CDTF">2018-02-05T12:45:41Z</dcterms:created>
  <dcterms:modified xsi:type="dcterms:W3CDTF">2018-08-14T14:07:52Z</dcterms:modified>
</cp:coreProperties>
</file>